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Fira Sans Extra Condensed Medium"/>
      <p:regular r:id="rId34"/>
      <p:bold r:id="rId35"/>
      <p:italic r:id="rId36"/>
      <p:boldItalic r:id="rId37"/>
    </p:embeddedFont>
    <p:embeddedFont>
      <p:font typeface="Roboto Condensed"/>
      <p:regular r:id="rId38"/>
      <p:bold r:id="rId39"/>
      <p:italic r:id="rId40"/>
      <p:boldItalic r:id="rId41"/>
    </p:embeddedFont>
    <p:embeddedFont>
      <p:font typeface="Squada One"/>
      <p:regular r:id="rId42"/>
    </p:embeddedFont>
    <p:embeddedFont>
      <p:font typeface="Roboto Condensed Light"/>
      <p:regular r:id="rId43"/>
      <p:bold r:id="rId44"/>
      <p:italic r:id="rId45"/>
      <p:boldItalic r:id="rId46"/>
    </p:embeddedFont>
    <p:embeddedFont>
      <p:font typeface="Exo 2"/>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792E68B-A9E9-46BC-B403-4C3F46A36744}">
  <a:tblStyle styleId="{E792E68B-A9E9-46BC-B403-4C3F46A3674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EC90A50-4EEA-438F-9A36-BC3DDD696D25}"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Condensed-italic.fntdata"/><Relationship Id="rId42" Type="http://schemas.openxmlformats.org/officeDocument/2006/relationships/font" Target="fonts/SquadaOne-regular.fntdata"/><Relationship Id="rId41" Type="http://schemas.openxmlformats.org/officeDocument/2006/relationships/font" Target="fonts/RobotoCondensed-boldItalic.fntdata"/><Relationship Id="rId44" Type="http://schemas.openxmlformats.org/officeDocument/2006/relationships/font" Target="fonts/RobotoCondensedLight-bold.fntdata"/><Relationship Id="rId43" Type="http://schemas.openxmlformats.org/officeDocument/2006/relationships/font" Target="fonts/RobotoCondensedLight-regular.fntdata"/><Relationship Id="rId46" Type="http://schemas.openxmlformats.org/officeDocument/2006/relationships/font" Target="fonts/RobotoCondensedLight-boldItalic.fntdata"/><Relationship Id="rId45" Type="http://schemas.openxmlformats.org/officeDocument/2006/relationships/font" Target="fonts/RobotoCondensedLight-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Exo2-bold.fntdata"/><Relationship Id="rId47" Type="http://schemas.openxmlformats.org/officeDocument/2006/relationships/font" Target="fonts/Exo2-regular.fntdata"/><Relationship Id="rId49" Type="http://schemas.openxmlformats.org/officeDocument/2006/relationships/font" Target="fonts/Exo2-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font" Target="fonts/FiraSansExtraCondensedMedium-bold.fntdata"/><Relationship Id="rId34" Type="http://schemas.openxmlformats.org/officeDocument/2006/relationships/font" Target="fonts/FiraSansExtraCondensedMedium-regular.fntdata"/><Relationship Id="rId37" Type="http://schemas.openxmlformats.org/officeDocument/2006/relationships/font" Target="fonts/FiraSansExtraCondensedMedium-boldItalic.fntdata"/><Relationship Id="rId36" Type="http://schemas.openxmlformats.org/officeDocument/2006/relationships/font" Target="fonts/FiraSansExtraCondensedMedium-italic.fntdata"/><Relationship Id="rId39" Type="http://schemas.openxmlformats.org/officeDocument/2006/relationships/font" Target="fonts/RobotoCondensed-bold.fntdata"/><Relationship Id="rId38" Type="http://schemas.openxmlformats.org/officeDocument/2006/relationships/font" Target="fonts/RobotoCondensed-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font" Target="fonts/Exo2-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af724fc435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af724fc435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af5f62542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af5f62542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af5f62542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af5f62542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af5f62542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af5f62542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af5f62542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af5f62542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af5f624faf_5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af5f624faf_5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af5f624faf_5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af5f624faf_5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af5f624faf_5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af5f624faf_5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af5f624faf_5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af5f624faf_5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a7b94a9b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a7b94a9b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40422e07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40422e07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af5f624faf_7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af5f624faf_7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af724fc435_6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af724fc435_6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419515fe0b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419515fe0b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af5f624faf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af5f624faf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58d3b44f08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58d3b44f08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af724fc43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af724fc4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af5f624faf_5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af5f624faf_5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af724fc435_7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af724fc435_7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af724fc435_7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af724fc435_7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58d3b44f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58d3b44f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af5f624f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af5f624f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af5f624faf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af5f624faf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58d3b44f08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58d3b44f08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af5f624faf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af5f624faf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a7b94a9b9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a7b94a9b9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58d3b44f08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58d3b44f08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0" name="Google Shape;10;p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3">
  <p:cSld name="CUSTOM_22">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1"/>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66" name="Google Shape;66;p11"/>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25">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70" name="Google Shape;70;p12"/>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1" name="Google Shape;71;p12"/>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2" name="Google Shape;72;p12"/>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3" name="Google Shape;73;p12"/>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4" name="Google Shape;74;p12"/>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5" name="Google Shape;75;p12"/>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6" name="Google Shape;76;p12"/>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7" name="Google Shape;77;p12"/>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8" name="Google Shape;78;p12"/>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9" name="Google Shape;79;p12"/>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0" name="Google Shape;80;p12"/>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81" name="Google Shape;81;p12"/>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25_1">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84" name="Google Shape;84;p13"/>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5" name="Google Shape;85;p13"/>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6" name="Google Shape;86;p13"/>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7" name="Google Shape;87;p13"/>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USTOM_15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4">
  <p:cSld name="CUSTOM_27">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15"/>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92" name="Google Shape;92;p15"/>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28">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1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96" name="Google Shape;96;p16"/>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7" name="Google Shape;97;p16"/>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8" name="Google Shape;98;p16"/>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9" name="Google Shape;99;p16"/>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0" name="Google Shape;100;p16"/>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1" name="Google Shape;101;p16"/>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02" name="Google Shape;102;p16"/>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3" name="Google Shape;103;p16"/>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29">
    <p:spTree>
      <p:nvGrpSpPr>
        <p:cNvPr id="104" name="Shape 104"/>
        <p:cNvGrpSpPr/>
        <p:nvPr/>
      </p:nvGrpSpPr>
      <p:grpSpPr>
        <a:xfrm>
          <a:off x="0" y="0"/>
          <a:ext cx="0" cy="0"/>
          <a:chOff x="0" y="0"/>
          <a:chExt cx="0" cy="0"/>
        </a:xfrm>
      </p:grpSpPr>
      <p:sp>
        <p:nvSpPr>
          <p:cNvPr id="105" name="Google Shape;105;p17"/>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5">
  <p:cSld name="CUSTOM_30">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108" name="Google Shape;108;p18"/>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USTOM_15_1_1">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4">
  <p:cSld name="CUSTOM_15_1_1_1">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2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7">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3" name="Google Shape;13;p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14" name="Google Shape;14;p3"/>
          <p:cNvSpPr txBox="1"/>
          <p:nvPr>
            <p:ph idx="1" type="subTitle"/>
          </p:nvPr>
        </p:nvSpPr>
        <p:spPr>
          <a:xfrm>
            <a:off x="690446" y="6564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15" name="Google Shape;15;p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2" name="Google Shape;22;p3"/>
          <p:cNvSpPr txBox="1"/>
          <p:nvPr>
            <p:ph idx="13" type="subTitle"/>
          </p:nvPr>
        </p:nvSpPr>
        <p:spPr>
          <a:xfrm>
            <a:off x="690446" y="16226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23" name="Google Shape;23;p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4" name="Google Shape;24;p3"/>
          <p:cNvSpPr txBox="1"/>
          <p:nvPr>
            <p:ph idx="15" type="subTitle"/>
          </p:nvPr>
        </p:nvSpPr>
        <p:spPr>
          <a:xfrm>
            <a:off x="690446" y="25961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25" name="Google Shape;25;p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6" name="Google Shape;26;p3"/>
          <p:cNvSpPr txBox="1"/>
          <p:nvPr>
            <p:ph idx="17" type="subTitle"/>
          </p:nvPr>
        </p:nvSpPr>
        <p:spPr>
          <a:xfrm>
            <a:off x="6811558" y="22300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27" name="Google Shape;27;p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8" name="Google Shape;28;p3"/>
          <p:cNvSpPr txBox="1"/>
          <p:nvPr>
            <p:ph idx="19" type="subTitle"/>
          </p:nvPr>
        </p:nvSpPr>
        <p:spPr>
          <a:xfrm>
            <a:off x="6811558" y="32539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29" name="Google Shape;29;p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0" name="Google Shape;30;p3"/>
          <p:cNvSpPr txBox="1"/>
          <p:nvPr>
            <p:ph idx="21" type="subTitle"/>
          </p:nvPr>
        </p:nvSpPr>
        <p:spPr>
          <a:xfrm>
            <a:off x="6811558" y="42661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6">
  <p:cSld name="CUSTOM_31">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21"/>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116" name="Google Shape;116;p21"/>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5">
  <p:cSld name="CUSTOM_15_1_1_1_1">
    <p:bg>
      <p:bgPr>
        <a:blipFill>
          <a:blip r:embed="rId2">
            <a:alphaModFix/>
          </a:blip>
          <a:stretch>
            <a:fillRect/>
          </a:stretch>
        </a:blipFill>
      </p:bgPr>
    </p:bg>
    <p:spTree>
      <p:nvGrpSpPr>
        <p:cNvPr id="118" name="Shape 118"/>
        <p:cNvGrpSpPr/>
        <p:nvPr/>
      </p:nvGrpSpPr>
      <p:grpSpPr>
        <a:xfrm>
          <a:off x="0" y="0"/>
          <a:ext cx="0" cy="0"/>
          <a:chOff x="0" y="0"/>
          <a:chExt cx="0" cy="0"/>
        </a:xfrm>
      </p:grpSpPr>
      <p:sp>
        <p:nvSpPr>
          <p:cNvPr id="119" name="Google Shape;119;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2">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23"/>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4800"/>
              <a:buNone/>
              <a:defRPr sz="4800"/>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122" name="Google Shape;122;p23"/>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3" name="Google Shape;123;p23"/>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b="1" lang="en" sz="1000">
                <a:solidFill>
                  <a:schemeClr val="dk1"/>
                </a:solidFill>
                <a:uFill>
                  <a:noFill/>
                </a:uFill>
                <a:latin typeface="Roboto Condensed"/>
                <a:ea typeface="Roboto Condensed"/>
                <a:cs typeface="Roboto Condensed"/>
                <a:sym typeface="Roboto Condensed"/>
                <a:hlinkClick r:id="rId3">
                  <a:extLst>
                    <a:ext uri="{A12FA001-AC4F-418D-AE19-62706E023703}">
                      <ahyp:hlinkClr val="tx"/>
                    </a:ext>
                  </a:extLst>
                </a:hlinkClick>
              </a:rPr>
              <a:t>Slidesgo</a:t>
            </a:r>
            <a:r>
              <a:rPr lang="en" sz="1000">
                <a:solidFill>
                  <a:schemeClr val="dk1"/>
                </a:solidFill>
                <a:latin typeface="Roboto Condensed Light"/>
                <a:ea typeface="Roboto Condensed Light"/>
                <a:cs typeface="Roboto Condensed Light"/>
                <a:sym typeface="Roboto Condensed Light"/>
              </a:rPr>
              <a:t>, including icons by </a:t>
            </a:r>
            <a:r>
              <a:rPr b="1" lang="en" sz="1000">
                <a:solidFill>
                  <a:schemeClr val="dk1"/>
                </a:solidFill>
                <a:uFill>
                  <a:noFill/>
                </a:uFill>
                <a:latin typeface="Roboto Condensed"/>
                <a:ea typeface="Roboto Condensed"/>
                <a:cs typeface="Roboto Condensed"/>
                <a:sym typeface="Roboto Condensed"/>
                <a:hlinkClick r:id="rId4">
                  <a:extLst>
                    <a:ext uri="{A12FA001-AC4F-418D-AE19-62706E023703}">
                      <ahyp:hlinkClr val="tx"/>
                    </a:ext>
                  </a:extLst>
                </a:hlinkClick>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b="1" lang="en" sz="1000">
                <a:solidFill>
                  <a:schemeClr val="dk1"/>
                </a:solidFill>
                <a:uFill>
                  <a:noFill/>
                </a:uFill>
                <a:latin typeface="Roboto Condensed"/>
                <a:ea typeface="Roboto Condensed"/>
                <a:cs typeface="Roboto Condensed"/>
                <a:sym typeface="Roboto Condensed"/>
                <a:hlinkClick r:id="rId5">
                  <a:extLst>
                    <a:ext uri="{A12FA001-AC4F-418D-AE19-62706E023703}">
                      <ahyp:hlinkClr val="tx"/>
                    </a:ext>
                  </a:extLst>
                </a:hlinkClick>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en" sz="900">
                <a:solidFill>
                  <a:schemeClr val="dk1"/>
                </a:solidFill>
                <a:latin typeface="Roboto Condensed"/>
                <a:ea typeface="Roboto Condensed"/>
                <a:cs typeface="Roboto Condensed"/>
                <a:sym typeface="Roboto Condensed"/>
              </a:rPr>
              <a:t>Please keep this slide for attribution.</a:t>
            </a:r>
            <a:endParaRPr b="1" sz="900">
              <a:solidFill>
                <a:schemeClr val="dk1"/>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14">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24"/>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26" name="Google Shape;126;p2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33">
    <p:bg>
      <p:bgPr>
        <a:noFill/>
      </p:bgPr>
    </p:bg>
    <p:spTree>
      <p:nvGrpSpPr>
        <p:cNvPr id="127" name="Shape 1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CUSTOM_18">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33" name="Google Shape;33;p4"/>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CUSTOM_12">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5"/>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37" name="Google Shape;37;p5"/>
          <p:cNvSpPr txBox="1"/>
          <p:nvPr>
            <p:ph idx="1" type="subTitle"/>
          </p:nvPr>
        </p:nvSpPr>
        <p:spPr>
          <a:xfrm>
            <a:off x="2459550" y="2314225"/>
            <a:ext cx="4224900" cy="178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15">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CUSTOM_2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7"/>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42" name="Google Shape;42;p7"/>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photo">
  <p:cSld name="CUSTOM_2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8"/>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000"/>
            </a:lvl1pPr>
            <a:lvl2pPr lvl="1" rtl="0" algn="r">
              <a:spcBef>
                <a:spcPts val="0"/>
              </a:spcBef>
              <a:spcAft>
                <a:spcPts val="0"/>
              </a:spcAft>
              <a:buClr>
                <a:srgbClr val="000000"/>
              </a:buClr>
              <a:buSzPts val="2000"/>
              <a:buNone/>
              <a:defRPr sz="2000">
                <a:solidFill>
                  <a:srgbClr val="000000"/>
                </a:solidFill>
              </a:defRPr>
            </a:lvl2pPr>
            <a:lvl3pPr lvl="2" rtl="0" algn="r">
              <a:spcBef>
                <a:spcPts val="0"/>
              </a:spcBef>
              <a:spcAft>
                <a:spcPts val="0"/>
              </a:spcAft>
              <a:buClr>
                <a:srgbClr val="000000"/>
              </a:buClr>
              <a:buSzPts val="2000"/>
              <a:buNone/>
              <a:defRPr sz="2000">
                <a:solidFill>
                  <a:srgbClr val="000000"/>
                </a:solidFill>
              </a:defRPr>
            </a:lvl3pPr>
            <a:lvl4pPr lvl="3" rtl="0" algn="r">
              <a:spcBef>
                <a:spcPts val="0"/>
              </a:spcBef>
              <a:spcAft>
                <a:spcPts val="0"/>
              </a:spcAft>
              <a:buClr>
                <a:srgbClr val="000000"/>
              </a:buClr>
              <a:buSzPts val="2000"/>
              <a:buNone/>
              <a:defRPr sz="2000">
                <a:solidFill>
                  <a:srgbClr val="000000"/>
                </a:solidFill>
              </a:defRPr>
            </a:lvl4pPr>
            <a:lvl5pPr lvl="4" rtl="0" algn="r">
              <a:spcBef>
                <a:spcPts val="0"/>
              </a:spcBef>
              <a:spcAft>
                <a:spcPts val="0"/>
              </a:spcAft>
              <a:buClr>
                <a:srgbClr val="000000"/>
              </a:buClr>
              <a:buSzPts val="2000"/>
              <a:buNone/>
              <a:defRPr sz="2000">
                <a:solidFill>
                  <a:srgbClr val="000000"/>
                </a:solidFill>
              </a:defRPr>
            </a:lvl5pPr>
            <a:lvl6pPr lvl="5" rtl="0" algn="r">
              <a:spcBef>
                <a:spcPts val="0"/>
              </a:spcBef>
              <a:spcAft>
                <a:spcPts val="0"/>
              </a:spcAft>
              <a:buClr>
                <a:srgbClr val="000000"/>
              </a:buClr>
              <a:buSzPts val="2000"/>
              <a:buNone/>
              <a:defRPr sz="2000">
                <a:solidFill>
                  <a:srgbClr val="000000"/>
                </a:solidFill>
              </a:defRPr>
            </a:lvl6pPr>
            <a:lvl7pPr lvl="6" rtl="0" algn="r">
              <a:spcBef>
                <a:spcPts val="0"/>
              </a:spcBef>
              <a:spcAft>
                <a:spcPts val="0"/>
              </a:spcAft>
              <a:buClr>
                <a:srgbClr val="000000"/>
              </a:buClr>
              <a:buSzPts val="2000"/>
              <a:buNone/>
              <a:defRPr sz="2000">
                <a:solidFill>
                  <a:srgbClr val="000000"/>
                </a:solidFill>
              </a:defRPr>
            </a:lvl7pPr>
            <a:lvl8pPr lvl="7" rtl="0" algn="r">
              <a:spcBef>
                <a:spcPts val="0"/>
              </a:spcBef>
              <a:spcAft>
                <a:spcPts val="0"/>
              </a:spcAft>
              <a:buClr>
                <a:srgbClr val="000000"/>
              </a:buClr>
              <a:buSzPts val="2000"/>
              <a:buNone/>
              <a:defRPr sz="2000">
                <a:solidFill>
                  <a:srgbClr val="000000"/>
                </a:solidFill>
              </a:defRPr>
            </a:lvl8pPr>
            <a:lvl9pPr lvl="8" rtl="0" algn="r">
              <a:spcBef>
                <a:spcPts val="0"/>
              </a:spcBef>
              <a:spcAft>
                <a:spcPts val="0"/>
              </a:spcAft>
              <a:buClr>
                <a:srgbClr val="000000"/>
              </a:buClr>
              <a:buSzPts val="2000"/>
              <a:buNone/>
              <a:defRPr sz="2000">
                <a:solidFill>
                  <a:srgbClr val="000000"/>
                </a:solidFill>
              </a:defRPr>
            </a:lvl9pPr>
          </a:lstStyle>
          <a:p/>
        </p:txBody>
      </p:sp>
      <p:sp>
        <p:nvSpPr>
          <p:cNvPr id="46" name="Google Shape;46;p8"/>
          <p:cNvSpPr txBox="1"/>
          <p:nvPr>
            <p:ph idx="1" type="subTitle"/>
          </p:nvPr>
        </p:nvSpPr>
        <p:spPr>
          <a:xfrm>
            <a:off x="1179233" y="3058425"/>
            <a:ext cx="30951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solidFill>
                  <a:srgbClr val="000000"/>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47" name="Google Shape;47;p8"/>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p:cSld name="CUSTOM_26">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0" name="Google Shape;50;p9"/>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p:nvPr>
            <p:ph idx="1" type="subTitle"/>
          </p:nvPr>
        </p:nvSpPr>
        <p:spPr>
          <a:xfrm flipH="1">
            <a:off x="3481677" y="1666454"/>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52" name="Google Shape;52;p9"/>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54" name="Google Shape;54;p9"/>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24">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8" name="Google Shape;58;p10"/>
          <p:cNvSpPr txBox="1"/>
          <p:nvPr>
            <p:ph idx="2"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59" name="Google Shape;59;p10"/>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60" name="Google Shape;60;p10"/>
          <p:cNvSpPr txBox="1"/>
          <p:nvPr>
            <p:ph idx="3"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61" name="Google Shape;61;p10"/>
          <p:cNvSpPr txBox="1"/>
          <p:nvPr>
            <p:ph idx="4"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62" name="Google Shape;62;p10"/>
          <p:cNvSpPr txBox="1"/>
          <p:nvPr>
            <p:ph idx="5"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63" name="Google Shape;63;p10"/>
          <p:cNvSpPr txBox="1"/>
          <p:nvPr>
            <p:ph idx="6"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Exo 2"/>
              <a:buNone/>
              <a:defRPr b="1" sz="2800">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indent="-304800" lvl="1" marL="914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indent="-304800" lvl="2" marL="1371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indent="-304800" lvl="3" marL="1828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indent="-304800" lvl="4" marL="22860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indent="-304800" lvl="5" marL="27432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indent="-304800" lvl="6" marL="3200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indent="-304800" lvl="7" marL="3657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indent="-304800" lvl="8" marL="411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26.png"/><Relationship Id="rId5"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6"/>
          <p:cNvSpPr txBox="1"/>
          <p:nvPr>
            <p:ph idx="1" type="subTitle"/>
          </p:nvPr>
        </p:nvSpPr>
        <p:spPr>
          <a:xfrm>
            <a:off x="5030575" y="3224724"/>
            <a:ext cx="2992200" cy="1024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en">
                <a:latin typeface="Roboto Condensed"/>
                <a:ea typeface="Roboto Condensed"/>
                <a:cs typeface="Roboto Condensed"/>
                <a:sym typeface="Roboto Condensed"/>
              </a:rPr>
              <a:t>STA 9665, Fall 2020</a:t>
            </a:r>
            <a:endParaRPr b="1">
              <a:latin typeface="Roboto Condensed"/>
              <a:ea typeface="Roboto Condensed"/>
              <a:cs typeface="Roboto Condensed"/>
              <a:sym typeface="Roboto Condensed"/>
            </a:endParaRPr>
          </a:p>
          <a:p>
            <a:pPr indent="0" lvl="0" marL="0" rtl="0" algn="r">
              <a:spcBef>
                <a:spcPts val="0"/>
              </a:spcBef>
              <a:spcAft>
                <a:spcPts val="0"/>
              </a:spcAft>
              <a:buNone/>
            </a:pPr>
            <a:r>
              <a:t/>
            </a:r>
            <a:endParaRPr/>
          </a:p>
          <a:p>
            <a:pPr indent="0" lvl="0" marL="0" rtl="0" algn="r">
              <a:spcBef>
                <a:spcPts val="0"/>
              </a:spcBef>
              <a:spcAft>
                <a:spcPts val="0"/>
              </a:spcAft>
              <a:buNone/>
            </a:pPr>
            <a:r>
              <a:rPr b="1" lang="en">
                <a:latin typeface="Roboto Condensed"/>
                <a:ea typeface="Roboto Condensed"/>
                <a:cs typeface="Roboto Condensed"/>
                <a:sym typeface="Roboto Condensed"/>
              </a:rPr>
              <a:t>Team 8</a:t>
            </a:r>
            <a:endParaRPr b="1">
              <a:latin typeface="Roboto Condensed"/>
              <a:ea typeface="Roboto Condensed"/>
              <a:cs typeface="Roboto Condensed"/>
              <a:sym typeface="Roboto Condensed"/>
            </a:endParaRPr>
          </a:p>
          <a:p>
            <a:pPr indent="0" lvl="0" marL="0" rtl="0" algn="r">
              <a:spcBef>
                <a:spcPts val="0"/>
              </a:spcBef>
              <a:spcAft>
                <a:spcPts val="0"/>
              </a:spcAft>
              <a:buNone/>
            </a:pPr>
            <a:r>
              <a:rPr lang="en"/>
              <a:t>Danny Huang, Nicole Ly, Nishtha Ram, Qinyi Li, Tanay Mukherjee, Trang Le, Xinyi Li</a:t>
            </a:r>
            <a:endParaRPr/>
          </a:p>
        </p:txBody>
      </p:sp>
      <p:sp>
        <p:nvSpPr>
          <p:cNvPr id="133" name="Google Shape;133;p26"/>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rgbClr val="434343"/>
                </a:solidFill>
              </a:rPr>
              <a:t>FAKE NEWS </a:t>
            </a:r>
            <a:endParaRPr>
              <a:solidFill>
                <a:srgbClr val="434343"/>
              </a:solidFill>
            </a:endParaRPr>
          </a:p>
          <a:p>
            <a:pPr indent="0" lvl="0" marL="0" rtl="0" algn="r">
              <a:spcBef>
                <a:spcPts val="0"/>
              </a:spcBef>
              <a:spcAft>
                <a:spcPts val="0"/>
              </a:spcAft>
              <a:buNone/>
            </a:pPr>
            <a:r>
              <a:rPr lang="en">
                <a:solidFill>
                  <a:srgbClr val="434343"/>
                </a:solidFill>
              </a:rPr>
              <a:t>&amp; REAL NEWS </a:t>
            </a:r>
            <a:endParaRPr>
              <a:solidFill>
                <a:srgbClr val="434343"/>
              </a:solidFill>
            </a:endParaRPr>
          </a:p>
        </p:txBody>
      </p:sp>
      <p:cxnSp>
        <p:nvCxnSpPr>
          <p:cNvPr id="134" name="Google Shape;134;p26"/>
          <p:cNvCxnSpPr/>
          <p:nvPr/>
        </p:nvCxnSpPr>
        <p:spPr>
          <a:xfrm>
            <a:off x="6984925" y="3176000"/>
            <a:ext cx="2086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5"/>
          <p:cNvSpPr txBox="1"/>
          <p:nvPr/>
        </p:nvSpPr>
        <p:spPr>
          <a:xfrm>
            <a:off x="694850" y="602900"/>
            <a:ext cx="7058100" cy="45405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accent6"/>
              </a:buClr>
              <a:buSzPts val="1400"/>
              <a:buChar char="●"/>
            </a:pPr>
            <a:r>
              <a:rPr b="1" lang="en" sz="1900">
                <a:solidFill>
                  <a:schemeClr val="accent6"/>
                </a:solidFill>
                <a:latin typeface="Roboto Condensed"/>
                <a:ea typeface="Roboto Condensed"/>
                <a:cs typeface="Roboto Condensed"/>
                <a:sym typeface="Roboto Condensed"/>
              </a:rPr>
              <a:t>What is Topic Modeling?</a:t>
            </a:r>
            <a:r>
              <a:rPr lang="en" sz="1700">
                <a:solidFill>
                  <a:schemeClr val="accent6"/>
                </a:solidFill>
                <a:latin typeface="Roboto Condensed Light"/>
                <a:ea typeface="Roboto Condensed Light"/>
                <a:cs typeface="Roboto Condensed Light"/>
                <a:sym typeface="Roboto Condensed Light"/>
              </a:rPr>
              <a:t> </a:t>
            </a:r>
            <a:endParaRPr>
              <a:solidFill>
                <a:schemeClr val="accent6"/>
              </a:solidFill>
              <a:latin typeface="Roboto Condensed"/>
              <a:ea typeface="Roboto Condensed"/>
              <a:cs typeface="Roboto Condensed"/>
              <a:sym typeface="Roboto Condensed"/>
            </a:endParaRPr>
          </a:p>
          <a:p>
            <a:pPr indent="-317500" lvl="0" marL="457200" rtl="0" algn="l">
              <a:lnSpc>
                <a:spcPct val="150000"/>
              </a:lnSpc>
              <a:spcBef>
                <a:spcPts val="0"/>
              </a:spcBef>
              <a:spcAft>
                <a:spcPts val="0"/>
              </a:spcAft>
              <a:buSzPts val="1400"/>
              <a:buFont typeface="Roboto Condensed Light"/>
              <a:buChar char="-"/>
            </a:pPr>
            <a:r>
              <a:rPr lang="en">
                <a:solidFill>
                  <a:schemeClr val="accent6"/>
                </a:solidFill>
                <a:latin typeface="Roboto Condensed"/>
                <a:ea typeface="Roboto Condensed"/>
                <a:cs typeface="Roboto Condensed"/>
                <a:sym typeface="Roboto Condensed"/>
              </a:rPr>
              <a:t>Unsupervised learning method</a:t>
            </a:r>
            <a:endParaRPr>
              <a:solidFill>
                <a:schemeClr val="accent6"/>
              </a:solidFill>
              <a:latin typeface="Roboto Condensed"/>
              <a:ea typeface="Roboto Condensed"/>
              <a:cs typeface="Roboto Condensed"/>
              <a:sym typeface="Roboto Condensed"/>
            </a:endParaRPr>
          </a:p>
          <a:p>
            <a:pPr indent="-317500" lvl="0" marL="457200" rtl="0" algn="l">
              <a:lnSpc>
                <a:spcPct val="150000"/>
              </a:lnSpc>
              <a:spcBef>
                <a:spcPts val="0"/>
              </a:spcBef>
              <a:spcAft>
                <a:spcPts val="0"/>
              </a:spcAft>
              <a:buSzPts val="1400"/>
              <a:buFont typeface="Roboto Condensed Light"/>
              <a:buChar char="-"/>
            </a:pPr>
            <a:r>
              <a:rPr lang="en">
                <a:solidFill>
                  <a:schemeClr val="accent6"/>
                </a:solidFill>
                <a:latin typeface="Roboto Condensed"/>
                <a:ea typeface="Roboto Condensed"/>
                <a:cs typeface="Roboto Condensed"/>
                <a:sym typeface="Roboto Condensed"/>
              </a:rPr>
              <a:t>Represent the documents as a set of abstract "topics" </a:t>
            </a:r>
            <a:endParaRPr>
              <a:solidFill>
                <a:schemeClr val="accent6"/>
              </a:solidFill>
              <a:latin typeface="Roboto Condensed"/>
              <a:ea typeface="Roboto Condensed"/>
              <a:cs typeface="Roboto Condensed"/>
              <a:sym typeface="Roboto Condensed"/>
            </a:endParaRPr>
          </a:p>
          <a:p>
            <a:pPr indent="-317500" lvl="0" marL="457200" rtl="0" algn="l">
              <a:lnSpc>
                <a:spcPct val="150000"/>
              </a:lnSpc>
              <a:spcBef>
                <a:spcPts val="0"/>
              </a:spcBef>
              <a:spcAft>
                <a:spcPts val="0"/>
              </a:spcAft>
              <a:buSzPts val="1400"/>
              <a:buFont typeface="Roboto Condensed Light"/>
              <a:buChar char="●"/>
            </a:pPr>
            <a:r>
              <a:rPr b="1" lang="en" sz="1900">
                <a:latin typeface="Roboto Condensed"/>
                <a:ea typeface="Roboto Condensed"/>
                <a:cs typeface="Roboto Condensed"/>
                <a:sym typeface="Roboto Condensed"/>
              </a:rPr>
              <a:t>Why we use Topic Modeling?</a:t>
            </a:r>
            <a:r>
              <a:rPr lang="en" sz="1700">
                <a:latin typeface="Roboto Condensed Light"/>
                <a:ea typeface="Roboto Condensed Light"/>
                <a:cs typeface="Roboto Condensed Light"/>
                <a:sym typeface="Roboto Condensed Light"/>
              </a:rPr>
              <a:t> </a:t>
            </a:r>
            <a:endParaRPr sz="1700">
              <a:latin typeface="Roboto Condensed Light"/>
              <a:ea typeface="Roboto Condensed Light"/>
              <a:cs typeface="Roboto Condensed Light"/>
              <a:sym typeface="Roboto Condensed Light"/>
            </a:endParaRPr>
          </a:p>
          <a:p>
            <a:pPr indent="-317500" lvl="0" marL="457200" rtl="0" algn="l">
              <a:lnSpc>
                <a:spcPct val="150000"/>
              </a:lnSpc>
              <a:spcBef>
                <a:spcPts val="0"/>
              </a:spcBef>
              <a:spcAft>
                <a:spcPts val="0"/>
              </a:spcAft>
              <a:buClr>
                <a:schemeClr val="accent6"/>
              </a:buClr>
              <a:buSzPts val="1400"/>
              <a:buFont typeface="Roboto Condensed Light"/>
              <a:buChar char="-"/>
            </a:pPr>
            <a:r>
              <a:rPr lang="en">
                <a:solidFill>
                  <a:schemeClr val="accent6"/>
                </a:solidFill>
                <a:latin typeface="Roboto Condensed"/>
                <a:ea typeface="Roboto Condensed"/>
                <a:cs typeface="Roboto Condensed"/>
                <a:sym typeface="Roboto Condensed"/>
              </a:rPr>
              <a:t>Have a general understanding of news dataset</a:t>
            </a:r>
            <a:endParaRPr>
              <a:solidFill>
                <a:schemeClr val="accent6"/>
              </a:solidFill>
              <a:latin typeface="Roboto Condensed Light"/>
              <a:ea typeface="Roboto Condensed Light"/>
              <a:cs typeface="Roboto Condensed Light"/>
              <a:sym typeface="Roboto Condensed Light"/>
            </a:endParaRPr>
          </a:p>
          <a:p>
            <a:pPr indent="-317500" lvl="0" marL="457200" rtl="0" algn="l">
              <a:lnSpc>
                <a:spcPct val="150000"/>
              </a:lnSpc>
              <a:spcBef>
                <a:spcPts val="0"/>
              </a:spcBef>
              <a:spcAft>
                <a:spcPts val="0"/>
              </a:spcAft>
              <a:buClr>
                <a:schemeClr val="accent6"/>
              </a:buClr>
              <a:buSzPts val="1400"/>
              <a:buFont typeface="Roboto Condensed Light"/>
              <a:buChar char="-"/>
            </a:pPr>
            <a:r>
              <a:rPr lang="en">
                <a:solidFill>
                  <a:schemeClr val="accent6"/>
                </a:solidFill>
                <a:latin typeface="Roboto Condensed"/>
                <a:ea typeface="Roboto Condensed"/>
                <a:cs typeface="Roboto Condensed"/>
                <a:sym typeface="Roboto Condensed"/>
              </a:rPr>
              <a:t>Figure out the topic of news without reading it word by word</a:t>
            </a:r>
            <a:endParaRPr>
              <a:solidFill>
                <a:schemeClr val="accent6"/>
              </a:solidFill>
              <a:latin typeface="Roboto Condensed"/>
              <a:ea typeface="Roboto Condensed"/>
              <a:cs typeface="Roboto Condensed"/>
              <a:sym typeface="Roboto Condensed"/>
            </a:endParaRPr>
          </a:p>
          <a:p>
            <a:pPr indent="-317500" lvl="0" marL="457200" rtl="0" algn="l">
              <a:lnSpc>
                <a:spcPct val="150000"/>
              </a:lnSpc>
              <a:spcBef>
                <a:spcPts val="0"/>
              </a:spcBef>
              <a:spcAft>
                <a:spcPts val="0"/>
              </a:spcAft>
              <a:buClr>
                <a:schemeClr val="accent6"/>
              </a:buClr>
              <a:buSzPts val="1400"/>
              <a:buChar char="●"/>
            </a:pPr>
            <a:r>
              <a:rPr b="1" lang="en" sz="1900">
                <a:solidFill>
                  <a:schemeClr val="accent6"/>
                </a:solidFill>
                <a:latin typeface="Roboto Condensed"/>
                <a:ea typeface="Roboto Condensed"/>
                <a:cs typeface="Roboto Condensed"/>
                <a:sym typeface="Roboto Condensed"/>
              </a:rPr>
              <a:t>How we do LDA Topic Modeling?</a:t>
            </a:r>
            <a:r>
              <a:rPr lang="en" sz="1700">
                <a:solidFill>
                  <a:schemeClr val="accent6"/>
                </a:solidFill>
                <a:latin typeface="Roboto Condensed Light"/>
                <a:ea typeface="Roboto Condensed Light"/>
                <a:cs typeface="Roboto Condensed Light"/>
                <a:sym typeface="Roboto Condensed Light"/>
              </a:rPr>
              <a:t> </a:t>
            </a:r>
            <a:endParaRPr sz="1700">
              <a:solidFill>
                <a:schemeClr val="accent6"/>
              </a:solidFill>
              <a:latin typeface="Roboto Condensed Light"/>
              <a:ea typeface="Roboto Condensed Light"/>
              <a:cs typeface="Roboto Condensed Light"/>
              <a:sym typeface="Roboto Condensed Light"/>
            </a:endParaRPr>
          </a:p>
          <a:p>
            <a:pPr indent="-317500" lvl="0" marL="457200" rtl="0" algn="l">
              <a:lnSpc>
                <a:spcPct val="150000"/>
              </a:lnSpc>
              <a:spcBef>
                <a:spcPts val="0"/>
              </a:spcBef>
              <a:spcAft>
                <a:spcPts val="0"/>
              </a:spcAft>
              <a:buClr>
                <a:schemeClr val="accent6"/>
              </a:buClr>
              <a:buSzPts val="1400"/>
              <a:buFont typeface="Roboto Condensed Light"/>
              <a:buChar char="-"/>
            </a:pPr>
            <a:r>
              <a:rPr lang="en">
                <a:solidFill>
                  <a:schemeClr val="accent6"/>
                </a:solidFill>
                <a:latin typeface="Roboto Condensed"/>
                <a:ea typeface="Roboto Condensed"/>
                <a:cs typeface="Roboto Condensed"/>
                <a:sym typeface="Roboto Condensed"/>
              </a:rPr>
              <a:t>Packages: gensim, spacy and pyLDAvis</a:t>
            </a:r>
            <a:endParaRPr>
              <a:solidFill>
                <a:schemeClr val="accent6"/>
              </a:solidFill>
              <a:latin typeface="Roboto Condensed Light"/>
              <a:ea typeface="Roboto Condensed Light"/>
              <a:cs typeface="Roboto Condensed Light"/>
              <a:sym typeface="Roboto Condensed Light"/>
            </a:endParaRPr>
          </a:p>
          <a:p>
            <a:pPr indent="-317500" lvl="0" marL="457200" rtl="0" algn="l">
              <a:lnSpc>
                <a:spcPct val="150000"/>
              </a:lnSpc>
              <a:spcBef>
                <a:spcPts val="0"/>
              </a:spcBef>
              <a:spcAft>
                <a:spcPts val="0"/>
              </a:spcAft>
              <a:buClr>
                <a:schemeClr val="accent6"/>
              </a:buClr>
              <a:buSzPts val="1400"/>
              <a:buFont typeface="Roboto Condensed Light"/>
              <a:buChar char="-"/>
            </a:pPr>
            <a:r>
              <a:rPr lang="en">
                <a:solidFill>
                  <a:schemeClr val="accent6"/>
                </a:solidFill>
                <a:latin typeface="Roboto Condensed"/>
                <a:ea typeface="Roboto Condensed"/>
                <a:cs typeface="Roboto Condensed"/>
                <a:sym typeface="Roboto Condensed"/>
              </a:rPr>
              <a:t>LDA model: </a:t>
            </a:r>
            <a:endParaRPr>
              <a:solidFill>
                <a:schemeClr val="accent6"/>
              </a:solidFill>
              <a:latin typeface="Roboto Condensed"/>
              <a:ea typeface="Roboto Condensed"/>
              <a:cs typeface="Roboto Condensed"/>
              <a:sym typeface="Roboto Condensed"/>
            </a:endParaRPr>
          </a:p>
          <a:p>
            <a:pPr indent="-317500" lvl="1" marL="914400" rtl="0" algn="l">
              <a:lnSpc>
                <a:spcPct val="150000"/>
              </a:lnSpc>
              <a:spcBef>
                <a:spcPts val="0"/>
              </a:spcBef>
              <a:spcAft>
                <a:spcPts val="0"/>
              </a:spcAft>
              <a:buClr>
                <a:schemeClr val="accent6"/>
              </a:buClr>
              <a:buSzPts val="1400"/>
              <a:buFont typeface="Roboto Condensed Light"/>
              <a:buAutoNum type="alphaLcPeriod"/>
            </a:pPr>
            <a:r>
              <a:rPr lang="en">
                <a:solidFill>
                  <a:schemeClr val="accent6"/>
                </a:solidFill>
                <a:latin typeface="Roboto Condensed"/>
                <a:ea typeface="Roboto Condensed"/>
                <a:cs typeface="Roboto Condensed"/>
                <a:sym typeface="Roboto Condensed"/>
              </a:rPr>
              <a:t>Dictionary: single words, bigrams and trigrams </a:t>
            </a:r>
            <a:endParaRPr>
              <a:solidFill>
                <a:schemeClr val="accent6"/>
              </a:solidFill>
              <a:latin typeface="Roboto Condensed"/>
              <a:ea typeface="Roboto Condensed"/>
              <a:cs typeface="Roboto Condensed"/>
              <a:sym typeface="Roboto Condensed"/>
            </a:endParaRPr>
          </a:p>
          <a:p>
            <a:pPr indent="-317500" lvl="1" marL="914400" rtl="0" algn="l">
              <a:lnSpc>
                <a:spcPct val="150000"/>
              </a:lnSpc>
              <a:spcBef>
                <a:spcPts val="0"/>
              </a:spcBef>
              <a:spcAft>
                <a:spcPts val="0"/>
              </a:spcAft>
              <a:buClr>
                <a:schemeClr val="accent6"/>
              </a:buClr>
              <a:buSzPts val="1400"/>
              <a:buFont typeface="Roboto Condensed Light"/>
              <a:buAutoNum type="alphaLcPeriod"/>
            </a:pPr>
            <a:r>
              <a:rPr lang="en">
                <a:solidFill>
                  <a:schemeClr val="accent6"/>
                </a:solidFill>
                <a:latin typeface="Roboto Condensed"/>
                <a:ea typeface="Roboto Condensed"/>
                <a:cs typeface="Roboto Condensed"/>
                <a:sym typeface="Roboto Condensed"/>
              </a:rPr>
              <a:t>Corpus: document-term matrix </a:t>
            </a:r>
            <a:endParaRPr>
              <a:solidFill>
                <a:schemeClr val="accent6"/>
              </a:solidFill>
              <a:latin typeface="Roboto Condensed"/>
              <a:ea typeface="Roboto Condensed"/>
              <a:cs typeface="Roboto Condensed"/>
              <a:sym typeface="Roboto Condensed"/>
            </a:endParaRPr>
          </a:p>
          <a:p>
            <a:pPr indent="-317500" lvl="1" marL="914400" rtl="0" algn="l">
              <a:lnSpc>
                <a:spcPct val="150000"/>
              </a:lnSpc>
              <a:spcBef>
                <a:spcPts val="0"/>
              </a:spcBef>
              <a:spcAft>
                <a:spcPts val="0"/>
              </a:spcAft>
              <a:buClr>
                <a:schemeClr val="accent6"/>
              </a:buClr>
              <a:buSzPts val="1400"/>
              <a:buFont typeface="Roboto Condensed Light"/>
              <a:buAutoNum type="alphaLcPeriod"/>
            </a:pPr>
            <a:r>
              <a:rPr lang="en">
                <a:solidFill>
                  <a:schemeClr val="accent6"/>
                </a:solidFill>
                <a:latin typeface="Roboto Condensed"/>
                <a:ea typeface="Roboto Condensed"/>
                <a:cs typeface="Roboto Condensed"/>
                <a:sym typeface="Roboto Condensed"/>
              </a:rPr>
              <a:t>Optimal number of topics: 7</a:t>
            </a:r>
            <a:endParaRPr>
              <a:solidFill>
                <a:schemeClr val="accent6"/>
              </a:solidFill>
              <a:latin typeface="Roboto Condensed"/>
              <a:ea typeface="Roboto Condensed"/>
              <a:cs typeface="Roboto Condensed"/>
              <a:sym typeface="Roboto Condensed"/>
            </a:endParaRPr>
          </a:p>
        </p:txBody>
      </p:sp>
      <p:sp>
        <p:nvSpPr>
          <p:cNvPr id="312" name="Google Shape;312;p35"/>
          <p:cNvSpPr txBox="1"/>
          <p:nvPr>
            <p:ph type="ctrTitle"/>
          </p:nvPr>
        </p:nvSpPr>
        <p:spPr>
          <a:xfrm>
            <a:off x="922475" y="110275"/>
            <a:ext cx="7309800" cy="52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Understanding Topic Modeling</a:t>
            </a:r>
            <a:endParaRPr/>
          </a:p>
        </p:txBody>
      </p:sp>
      <p:pic>
        <p:nvPicPr>
          <p:cNvPr id="313" name="Google Shape;313;p35"/>
          <p:cNvPicPr preferRelativeResize="0"/>
          <p:nvPr/>
        </p:nvPicPr>
        <p:blipFill>
          <a:blip r:embed="rId3">
            <a:alphaModFix amt="45000"/>
          </a:blip>
          <a:stretch>
            <a:fillRect/>
          </a:stretch>
        </p:blipFill>
        <p:spPr>
          <a:xfrm>
            <a:off x="5373500" y="4019226"/>
            <a:ext cx="3494950" cy="673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6"/>
          <p:cNvSpPr txBox="1"/>
          <p:nvPr/>
        </p:nvSpPr>
        <p:spPr>
          <a:xfrm>
            <a:off x="936475" y="820788"/>
            <a:ext cx="5715900" cy="573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6"/>
              </a:buClr>
              <a:buSzPts val="1400"/>
              <a:buFont typeface="Roboto Condensed Light"/>
              <a:buChar char="-"/>
            </a:pPr>
            <a:r>
              <a:rPr lang="en">
                <a:solidFill>
                  <a:schemeClr val="accent6"/>
                </a:solidFill>
                <a:latin typeface="Roboto Condensed Light"/>
                <a:ea typeface="Roboto Condensed Light"/>
                <a:cs typeface="Roboto Condensed Light"/>
                <a:sym typeface="Roboto Condensed Light"/>
              </a:rPr>
              <a:t>After we have everything required to train the LDA model, we first train the model with 10 topics and we get the result as follows: </a:t>
            </a:r>
            <a:endParaRPr>
              <a:solidFill>
                <a:schemeClr val="accent6"/>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accent6"/>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accent6"/>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accent6"/>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accent6"/>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accent6"/>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accent6"/>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accent6"/>
              </a:solidFill>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a:solidFill>
                <a:schemeClr val="accent6"/>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accent6"/>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accent6"/>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a:latin typeface="Roboto Condensed Light"/>
              <a:ea typeface="Roboto Condensed Light"/>
              <a:cs typeface="Roboto Condensed Light"/>
              <a:sym typeface="Roboto Condensed Light"/>
            </a:endParaRPr>
          </a:p>
        </p:txBody>
      </p:sp>
      <p:pic>
        <p:nvPicPr>
          <p:cNvPr id="319" name="Google Shape;319;p36"/>
          <p:cNvPicPr preferRelativeResize="0"/>
          <p:nvPr/>
        </p:nvPicPr>
        <p:blipFill>
          <a:blip r:embed="rId3">
            <a:alphaModFix/>
          </a:blip>
          <a:stretch>
            <a:fillRect/>
          </a:stretch>
        </p:blipFill>
        <p:spPr>
          <a:xfrm>
            <a:off x="1483429" y="1511228"/>
            <a:ext cx="5943600" cy="3559775"/>
          </a:xfrm>
          <a:prstGeom prst="rect">
            <a:avLst/>
          </a:prstGeom>
          <a:noFill/>
          <a:ln>
            <a:noFill/>
          </a:ln>
        </p:spPr>
      </p:pic>
      <p:sp>
        <p:nvSpPr>
          <p:cNvPr id="320" name="Google Shape;320;p36"/>
          <p:cNvSpPr txBox="1"/>
          <p:nvPr>
            <p:ph type="ctrTitle"/>
          </p:nvPr>
        </p:nvSpPr>
        <p:spPr>
          <a:xfrm>
            <a:off x="866575" y="180175"/>
            <a:ext cx="7449600" cy="52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TOPIC MODELING - Results（10 topics）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7"/>
          <p:cNvSpPr txBox="1"/>
          <p:nvPr/>
        </p:nvSpPr>
        <p:spPr>
          <a:xfrm>
            <a:off x="922500" y="911575"/>
            <a:ext cx="7307100" cy="741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6"/>
              </a:buClr>
              <a:buSzPts val="1400"/>
              <a:buFont typeface="Roboto Condensed Light"/>
              <a:buChar char="-"/>
            </a:pPr>
            <a:r>
              <a:rPr lang="en">
                <a:solidFill>
                  <a:schemeClr val="accent6"/>
                </a:solidFill>
                <a:latin typeface="Roboto Condensed Light"/>
                <a:ea typeface="Roboto Condensed Light"/>
                <a:cs typeface="Roboto Condensed Light"/>
                <a:sym typeface="Roboto Condensed Light"/>
              </a:rPr>
              <a:t>We experimented with 5, 6, 7, 8 and 9 topics respectively. After analyzed the data, we selected 7 topics as it the best we can get to meet “between having too many topics to be interpretable and too few to allow meaningfully variation” (Haans, 2019: 13)”</a:t>
            </a:r>
            <a:endParaRPr>
              <a:solidFill>
                <a:schemeClr val="accent6"/>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accent6"/>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accent6"/>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accent6"/>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accent6"/>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accent6"/>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accent6"/>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accent6"/>
              </a:solidFill>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a:solidFill>
                <a:schemeClr val="accent6"/>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accent6"/>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accent6"/>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a:latin typeface="Roboto Condensed Light"/>
              <a:ea typeface="Roboto Condensed Light"/>
              <a:cs typeface="Roboto Condensed Light"/>
              <a:sym typeface="Roboto Condensed Light"/>
            </a:endParaRPr>
          </a:p>
        </p:txBody>
      </p:sp>
      <p:pic>
        <p:nvPicPr>
          <p:cNvPr id="326" name="Google Shape;326;p37"/>
          <p:cNvPicPr preferRelativeResize="0"/>
          <p:nvPr/>
        </p:nvPicPr>
        <p:blipFill>
          <a:blip r:embed="rId3">
            <a:alphaModFix/>
          </a:blip>
          <a:stretch>
            <a:fillRect/>
          </a:stretch>
        </p:blipFill>
        <p:spPr>
          <a:xfrm>
            <a:off x="1830075" y="1789025"/>
            <a:ext cx="5483849" cy="3202575"/>
          </a:xfrm>
          <a:prstGeom prst="rect">
            <a:avLst/>
          </a:prstGeom>
          <a:noFill/>
          <a:ln>
            <a:noFill/>
          </a:ln>
        </p:spPr>
      </p:pic>
      <p:sp>
        <p:nvSpPr>
          <p:cNvPr id="327" name="Google Shape;327;p37"/>
          <p:cNvSpPr txBox="1"/>
          <p:nvPr>
            <p:ph type="ctrTitle"/>
          </p:nvPr>
        </p:nvSpPr>
        <p:spPr>
          <a:xfrm>
            <a:off x="866575" y="180175"/>
            <a:ext cx="7449600" cy="52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TOPIC MODELING - Results</a:t>
            </a:r>
            <a:r>
              <a:rPr lang="en"/>
              <a:t>（</a:t>
            </a:r>
            <a:r>
              <a:rPr lang="en"/>
              <a:t>7 topics）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8"/>
          <p:cNvSpPr txBox="1"/>
          <p:nvPr/>
        </p:nvSpPr>
        <p:spPr>
          <a:xfrm>
            <a:off x="962850" y="682725"/>
            <a:ext cx="7218300" cy="741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6"/>
              </a:buClr>
              <a:buSzPts val="1400"/>
              <a:buFont typeface="Roboto Condensed Light"/>
              <a:buChar char="-"/>
            </a:pPr>
            <a:r>
              <a:rPr lang="en">
                <a:solidFill>
                  <a:schemeClr val="accent6"/>
                </a:solidFill>
                <a:latin typeface="Roboto Condensed Light"/>
                <a:ea typeface="Roboto Condensed Light"/>
                <a:cs typeface="Roboto Condensed Light"/>
                <a:sym typeface="Roboto Condensed Light"/>
              </a:rPr>
              <a:t>Each topic in LDA model is a combination of topwords and each topword contributes a certain weightage to the topic.</a:t>
            </a:r>
            <a:endParaRPr>
              <a:solidFill>
                <a:schemeClr val="accent6"/>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accent6"/>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accent6"/>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accent6"/>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accent6"/>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accent6"/>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accent6"/>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accent6"/>
              </a:solidFill>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a:solidFill>
                <a:schemeClr val="accent6"/>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accent6"/>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accent6"/>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a:latin typeface="Roboto Condensed Light"/>
              <a:ea typeface="Roboto Condensed Light"/>
              <a:cs typeface="Roboto Condensed Light"/>
              <a:sym typeface="Roboto Condensed Light"/>
            </a:endParaRPr>
          </a:p>
        </p:txBody>
      </p:sp>
      <p:pic>
        <p:nvPicPr>
          <p:cNvPr id="333" name="Google Shape;333;p38"/>
          <p:cNvPicPr preferRelativeResize="0"/>
          <p:nvPr/>
        </p:nvPicPr>
        <p:blipFill>
          <a:blip r:embed="rId3">
            <a:alphaModFix/>
          </a:blip>
          <a:stretch>
            <a:fillRect/>
          </a:stretch>
        </p:blipFill>
        <p:spPr>
          <a:xfrm>
            <a:off x="529775" y="1334350"/>
            <a:ext cx="4264300" cy="3648850"/>
          </a:xfrm>
          <a:prstGeom prst="rect">
            <a:avLst/>
          </a:prstGeom>
          <a:noFill/>
          <a:ln>
            <a:noFill/>
          </a:ln>
        </p:spPr>
      </p:pic>
      <p:sp>
        <p:nvSpPr>
          <p:cNvPr id="334" name="Google Shape;334;p38"/>
          <p:cNvSpPr/>
          <p:nvPr/>
        </p:nvSpPr>
        <p:spPr>
          <a:xfrm>
            <a:off x="4919875" y="3074925"/>
            <a:ext cx="335400" cy="167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35" name="Google Shape;335;p38"/>
          <p:cNvGraphicFramePr/>
          <p:nvPr/>
        </p:nvGraphicFramePr>
        <p:xfrm>
          <a:off x="5468112" y="1367975"/>
          <a:ext cx="3000000" cy="3000000"/>
        </p:xfrm>
        <a:graphic>
          <a:graphicData uri="http://schemas.openxmlformats.org/drawingml/2006/table">
            <a:tbl>
              <a:tblPr>
                <a:noFill/>
                <a:tableStyleId>{E792E68B-A9E9-46BC-B403-4C3F46A36744}</a:tableStyleId>
              </a:tblPr>
              <a:tblGrid>
                <a:gridCol w="1049400"/>
                <a:gridCol w="2224150"/>
              </a:tblGrid>
              <a:tr h="598550">
                <a:tc>
                  <a:txBody>
                    <a:bodyPr/>
                    <a:lstStyle/>
                    <a:p>
                      <a:pPr indent="0" lvl="0" marL="0" rtl="0" algn="ctr">
                        <a:lnSpc>
                          <a:spcPct val="115000"/>
                        </a:lnSpc>
                        <a:spcBef>
                          <a:spcPts val="1200"/>
                        </a:spcBef>
                        <a:spcAft>
                          <a:spcPts val="0"/>
                        </a:spcAft>
                        <a:buNone/>
                      </a:pPr>
                      <a:r>
                        <a:rPr b="1" lang="en" sz="900"/>
                        <a:t>Topic 0</a:t>
                      </a:r>
                      <a:endParaRPr b="1" sz="9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b="1" lang="en" sz="900"/>
                        <a:t>Presidential Election</a:t>
                      </a:r>
                      <a:endParaRPr b="1" sz="9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20075">
                <a:tc>
                  <a:txBody>
                    <a:bodyPr/>
                    <a:lstStyle/>
                    <a:p>
                      <a:pPr indent="0" lvl="0" marL="0" rtl="0" algn="ctr">
                        <a:lnSpc>
                          <a:spcPct val="115000"/>
                        </a:lnSpc>
                        <a:spcBef>
                          <a:spcPts val="1200"/>
                        </a:spcBef>
                        <a:spcAft>
                          <a:spcPts val="0"/>
                        </a:spcAft>
                        <a:buNone/>
                      </a:pPr>
                      <a:r>
                        <a:rPr b="1" lang="en" sz="900"/>
                        <a:t>Topic 1</a:t>
                      </a:r>
                      <a:endParaRPr b="1" sz="9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b="1" lang="en" sz="900"/>
                        <a:t>Bill and Legislation</a:t>
                      </a:r>
                      <a:endParaRPr b="1" sz="9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20075">
                <a:tc>
                  <a:txBody>
                    <a:bodyPr/>
                    <a:lstStyle/>
                    <a:p>
                      <a:pPr indent="0" lvl="0" marL="0" rtl="0" algn="ctr">
                        <a:lnSpc>
                          <a:spcPct val="115000"/>
                        </a:lnSpc>
                        <a:spcBef>
                          <a:spcPts val="1200"/>
                        </a:spcBef>
                        <a:spcAft>
                          <a:spcPts val="0"/>
                        </a:spcAft>
                        <a:buNone/>
                      </a:pPr>
                      <a:r>
                        <a:rPr b="1" lang="en" sz="900"/>
                        <a:t>Topic 2</a:t>
                      </a:r>
                      <a:endParaRPr b="1" sz="9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b="1" lang="en" sz="900"/>
                        <a:t>Economy</a:t>
                      </a:r>
                      <a:endParaRPr b="1" sz="9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20075">
                <a:tc>
                  <a:txBody>
                    <a:bodyPr/>
                    <a:lstStyle/>
                    <a:p>
                      <a:pPr indent="0" lvl="0" marL="0" rtl="0" algn="ctr">
                        <a:lnSpc>
                          <a:spcPct val="115000"/>
                        </a:lnSpc>
                        <a:spcBef>
                          <a:spcPts val="1200"/>
                        </a:spcBef>
                        <a:spcAft>
                          <a:spcPts val="0"/>
                        </a:spcAft>
                        <a:buNone/>
                      </a:pPr>
                      <a:r>
                        <a:rPr b="1" lang="en" sz="900"/>
                        <a:t>Topic 3</a:t>
                      </a:r>
                      <a:endParaRPr b="1" sz="9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b="1" lang="en" sz="900"/>
                        <a:t>Police</a:t>
                      </a:r>
                      <a:endParaRPr b="1" sz="9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20075">
                <a:tc>
                  <a:txBody>
                    <a:bodyPr/>
                    <a:lstStyle/>
                    <a:p>
                      <a:pPr indent="0" lvl="0" marL="0" rtl="0" algn="ctr">
                        <a:lnSpc>
                          <a:spcPct val="115000"/>
                        </a:lnSpc>
                        <a:spcBef>
                          <a:spcPts val="1200"/>
                        </a:spcBef>
                        <a:spcAft>
                          <a:spcPts val="0"/>
                        </a:spcAft>
                        <a:buNone/>
                      </a:pPr>
                      <a:r>
                        <a:rPr b="1" lang="en" sz="900"/>
                        <a:t>Topic 4</a:t>
                      </a:r>
                      <a:endParaRPr b="1" sz="9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b="1" lang="en" sz="900"/>
                        <a:t>People Action</a:t>
                      </a:r>
                      <a:endParaRPr b="1" sz="9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20075">
                <a:tc>
                  <a:txBody>
                    <a:bodyPr/>
                    <a:lstStyle/>
                    <a:p>
                      <a:pPr indent="0" lvl="0" marL="0" rtl="0" algn="ctr">
                        <a:lnSpc>
                          <a:spcPct val="115000"/>
                        </a:lnSpc>
                        <a:spcBef>
                          <a:spcPts val="1200"/>
                        </a:spcBef>
                        <a:spcAft>
                          <a:spcPts val="0"/>
                        </a:spcAft>
                        <a:buNone/>
                      </a:pPr>
                      <a:r>
                        <a:rPr b="1" lang="en" sz="900"/>
                        <a:t>Topic 5</a:t>
                      </a:r>
                      <a:endParaRPr b="1" sz="9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b="1" lang="en" sz="900"/>
                        <a:t>War and Military</a:t>
                      </a:r>
                      <a:endParaRPr b="1" sz="9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20075">
                <a:tc>
                  <a:txBody>
                    <a:bodyPr/>
                    <a:lstStyle/>
                    <a:p>
                      <a:pPr indent="0" lvl="0" marL="0" rtl="0" algn="ctr">
                        <a:lnSpc>
                          <a:spcPct val="115000"/>
                        </a:lnSpc>
                        <a:spcBef>
                          <a:spcPts val="1200"/>
                        </a:spcBef>
                        <a:spcAft>
                          <a:spcPts val="0"/>
                        </a:spcAft>
                        <a:buNone/>
                      </a:pPr>
                      <a:r>
                        <a:rPr b="1" lang="en" sz="900"/>
                        <a:t>Topic 6</a:t>
                      </a:r>
                      <a:endParaRPr b="1" sz="9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b="1" lang="en" sz="900"/>
                        <a:t>News Media</a:t>
                      </a:r>
                      <a:endParaRPr b="1" sz="9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bl>
          </a:graphicData>
        </a:graphic>
      </p:graphicFrame>
      <p:sp>
        <p:nvSpPr>
          <p:cNvPr id="336" name="Google Shape;336;p38"/>
          <p:cNvSpPr txBox="1"/>
          <p:nvPr>
            <p:ph type="ctrTitle"/>
          </p:nvPr>
        </p:nvSpPr>
        <p:spPr>
          <a:xfrm>
            <a:off x="922500" y="110275"/>
            <a:ext cx="7323900" cy="52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TOPIC MODELING - Topwords &amp; Topics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9"/>
          <p:cNvSpPr txBox="1"/>
          <p:nvPr/>
        </p:nvSpPr>
        <p:spPr>
          <a:xfrm>
            <a:off x="916388" y="757038"/>
            <a:ext cx="7713600" cy="1103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6"/>
              </a:buClr>
              <a:buSzPts val="1400"/>
              <a:buFont typeface="Roboto Condensed Light"/>
              <a:buChar char="-"/>
            </a:pPr>
            <a:r>
              <a:rPr lang="en">
                <a:solidFill>
                  <a:schemeClr val="accent6"/>
                </a:solidFill>
                <a:latin typeface="Roboto Condensed Light"/>
                <a:ea typeface="Roboto Condensed Light"/>
                <a:cs typeface="Roboto Condensed Light"/>
                <a:sym typeface="Roboto Condensed Light"/>
              </a:rPr>
              <a:t>After building the topic model, we could determine the topic of a given news document. We chose the topic number with the highest percentage contribution. The table below was the dominant topic for some documents. For example, the most likely topic of the news with number 0 was bill and legislation.</a:t>
            </a:r>
            <a:endParaRPr>
              <a:solidFill>
                <a:schemeClr val="accent6"/>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accent6"/>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accent6"/>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accent6"/>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accent6"/>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accent6"/>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accent6"/>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accent6"/>
              </a:solidFill>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a:solidFill>
                <a:schemeClr val="accent6"/>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accent6"/>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accent6"/>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a:latin typeface="Roboto Condensed Light"/>
              <a:ea typeface="Roboto Condensed Light"/>
              <a:cs typeface="Roboto Condensed Light"/>
              <a:sym typeface="Roboto Condensed Light"/>
            </a:endParaRPr>
          </a:p>
        </p:txBody>
      </p:sp>
      <p:pic>
        <p:nvPicPr>
          <p:cNvPr id="342" name="Google Shape;342;p39"/>
          <p:cNvPicPr preferRelativeResize="0"/>
          <p:nvPr/>
        </p:nvPicPr>
        <p:blipFill>
          <a:blip r:embed="rId3">
            <a:alphaModFix/>
          </a:blip>
          <a:stretch>
            <a:fillRect/>
          </a:stretch>
        </p:blipFill>
        <p:spPr>
          <a:xfrm>
            <a:off x="980063" y="1983400"/>
            <a:ext cx="7586225" cy="3062275"/>
          </a:xfrm>
          <a:prstGeom prst="rect">
            <a:avLst/>
          </a:prstGeom>
          <a:noFill/>
          <a:ln>
            <a:noFill/>
          </a:ln>
        </p:spPr>
      </p:pic>
      <p:sp>
        <p:nvSpPr>
          <p:cNvPr id="343" name="Google Shape;343;p39"/>
          <p:cNvSpPr txBox="1"/>
          <p:nvPr>
            <p:ph type="ctrTitle"/>
          </p:nvPr>
        </p:nvSpPr>
        <p:spPr>
          <a:xfrm>
            <a:off x="1964850" y="110275"/>
            <a:ext cx="5214300" cy="52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TOPIC MODELING - Results Testing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0"/>
          <p:cNvSpPr txBox="1"/>
          <p:nvPr/>
        </p:nvSpPr>
        <p:spPr>
          <a:xfrm>
            <a:off x="1042950" y="2300950"/>
            <a:ext cx="7058100" cy="6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Condensed"/>
                <a:ea typeface="Roboto Condensed"/>
                <a:cs typeface="Roboto Condensed"/>
                <a:sym typeface="Roboto Condensed"/>
              </a:rPr>
              <a:t>Example:</a:t>
            </a:r>
            <a:endParaRPr b="1">
              <a:latin typeface="Roboto Condensed"/>
              <a:ea typeface="Roboto Condensed"/>
              <a:cs typeface="Roboto Condensed"/>
              <a:sym typeface="Roboto Condensed"/>
            </a:endParaRPr>
          </a:p>
          <a:p>
            <a:pPr indent="0" lvl="0" marL="266700" marR="266700" rtl="0" algn="l">
              <a:lnSpc>
                <a:spcPct val="115000"/>
              </a:lnSpc>
              <a:spcBef>
                <a:spcPts val="0"/>
              </a:spcBef>
              <a:spcAft>
                <a:spcPts val="0"/>
              </a:spcAft>
              <a:buNone/>
            </a:pPr>
            <a:r>
              <a:rPr lang="en" sz="1300">
                <a:solidFill>
                  <a:srgbClr val="41474C"/>
                </a:solidFill>
                <a:highlight>
                  <a:srgbClr val="EEEEEE"/>
                </a:highlight>
                <a:latin typeface="Courier New"/>
                <a:ea typeface="Courier New"/>
                <a:cs typeface="Courier New"/>
                <a:sym typeface="Courier New"/>
              </a:rPr>
              <a:t>doc=["One Cent, Two Cents, Old Cent, New Cent: All About Money"]</a:t>
            </a:r>
            <a:endParaRPr sz="1300">
              <a:solidFill>
                <a:srgbClr val="41474C"/>
              </a:solidFill>
              <a:highlight>
                <a:srgbClr val="EEEEEE"/>
              </a:highlight>
              <a:latin typeface="Courier New"/>
              <a:ea typeface="Courier New"/>
              <a:cs typeface="Courier New"/>
              <a:sym typeface="Courier New"/>
            </a:endParaRPr>
          </a:p>
          <a:p>
            <a:pPr indent="0" lvl="0" marL="0" rtl="0" algn="l">
              <a:lnSpc>
                <a:spcPct val="115000"/>
              </a:lnSpc>
              <a:spcBef>
                <a:spcPts val="2100"/>
              </a:spcBef>
              <a:spcAft>
                <a:spcPts val="0"/>
              </a:spcAft>
              <a:buNone/>
            </a:pPr>
            <a:r>
              <a:t/>
            </a:r>
            <a:endParaRPr sz="1100">
              <a:solidFill>
                <a:schemeClr val="accent6"/>
              </a:solidFill>
            </a:endParaRPr>
          </a:p>
          <a:p>
            <a:pPr indent="0" lvl="0" marL="0" rtl="0" algn="l">
              <a:spcBef>
                <a:spcPts val="0"/>
              </a:spcBef>
              <a:spcAft>
                <a:spcPts val="0"/>
              </a:spcAft>
              <a:buNone/>
            </a:pPr>
            <a:r>
              <a:t/>
            </a:r>
            <a:endParaRPr b="1">
              <a:latin typeface="Roboto Condensed"/>
              <a:ea typeface="Roboto Condensed"/>
              <a:cs typeface="Roboto Condensed"/>
              <a:sym typeface="Roboto Condensed"/>
            </a:endParaRPr>
          </a:p>
        </p:txBody>
      </p:sp>
      <p:sp>
        <p:nvSpPr>
          <p:cNvPr id="349" name="Google Shape;349;p40"/>
          <p:cNvSpPr txBox="1"/>
          <p:nvPr>
            <p:ph type="ctrTitle"/>
          </p:nvPr>
        </p:nvSpPr>
        <p:spPr>
          <a:xfrm>
            <a:off x="1964850" y="352850"/>
            <a:ext cx="55758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Understanding Count - Vectorization</a:t>
            </a:r>
            <a:endParaRPr/>
          </a:p>
        </p:txBody>
      </p:sp>
      <p:sp>
        <p:nvSpPr>
          <p:cNvPr id="350" name="Google Shape;350;p40"/>
          <p:cNvSpPr txBox="1"/>
          <p:nvPr/>
        </p:nvSpPr>
        <p:spPr>
          <a:xfrm>
            <a:off x="1117500" y="987825"/>
            <a:ext cx="6983700" cy="1164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chemeClr val="accent6"/>
                </a:solidFill>
                <a:latin typeface="Roboto Condensed"/>
                <a:ea typeface="Roboto Condensed"/>
                <a:cs typeface="Roboto Condensed"/>
                <a:sym typeface="Roboto Condensed"/>
              </a:rPr>
              <a:t>Before we proceed with classification, we need to clarify what features are considered in the prediction of classes, either fake or real news. Since the news articles are text based documents, the most common features can be extracted from text documents are words used and their individual frequency or occurrence.</a:t>
            </a:r>
            <a:endParaRPr>
              <a:solidFill>
                <a:schemeClr val="accent6"/>
              </a:solidFill>
              <a:latin typeface="Roboto Condensed"/>
              <a:ea typeface="Roboto Condensed"/>
              <a:cs typeface="Roboto Condensed"/>
              <a:sym typeface="Roboto Condensed"/>
            </a:endParaRPr>
          </a:p>
          <a:p>
            <a:pPr indent="0" lvl="0" marL="0" rtl="0" algn="just">
              <a:spcBef>
                <a:spcPts val="0"/>
              </a:spcBef>
              <a:spcAft>
                <a:spcPts val="0"/>
              </a:spcAft>
              <a:buNone/>
            </a:pPr>
            <a:r>
              <a:t/>
            </a:r>
            <a:endParaRPr>
              <a:solidFill>
                <a:schemeClr val="accent6"/>
              </a:solidFill>
              <a:latin typeface="Roboto Condensed"/>
              <a:ea typeface="Roboto Condensed"/>
              <a:cs typeface="Roboto Condensed"/>
              <a:sym typeface="Roboto Condensed"/>
            </a:endParaRPr>
          </a:p>
          <a:p>
            <a:pPr indent="0" lvl="0" marL="0" rtl="0" algn="just">
              <a:spcBef>
                <a:spcPts val="0"/>
              </a:spcBef>
              <a:spcAft>
                <a:spcPts val="0"/>
              </a:spcAft>
              <a:buNone/>
            </a:pPr>
            <a:r>
              <a:t/>
            </a:r>
            <a:endParaRPr>
              <a:solidFill>
                <a:schemeClr val="accent6"/>
              </a:solidFill>
              <a:latin typeface="Roboto Condensed"/>
              <a:ea typeface="Roboto Condensed"/>
              <a:cs typeface="Roboto Condensed"/>
              <a:sym typeface="Roboto Condensed"/>
            </a:endParaRPr>
          </a:p>
        </p:txBody>
      </p:sp>
      <p:pic>
        <p:nvPicPr>
          <p:cNvPr id="351" name="Google Shape;351;p40"/>
          <p:cNvPicPr preferRelativeResize="0"/>
          <p:nvPr/>
        </p:nvPicPr>
        <p:blipFill rotWithShape="1">
          <a:blip r:embed="rId3">
            <a:alphaModFix/>
          </a:blip>
          <a:srcRect b="0" l="840" r="-840" t="0"/>
          <a:stretch/>
        </p:blipFill>
        <p:spPr>
          <a:xfrm>
            <a:off x="1598925" y="3013321"/>
            <a:ext cx="5946149" cy="1999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1"/>
          <p:cNvSpPr txBox="1"/>
          <p:nvPr/>
        </p:nvSpPr>
        <p:spPr>
          <a:xfrm>
            <a:off x="882675" y="2110500"/>
            <a:ext cx="7058100" cy="204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sp>
        <p:nvSpPr>
          <p:cNvPr id="357" name="Google Shape;357;p41"/>
          <p:cNvSpPr txBox="1"/>
          <p:nvPr>
            <p:ph type="ctrTitle"/>
          </p:nvPr>
        </p:nvSpPr>
        <p:spPr>
          <a:xfrm>
            <a:off x="1964850" y="352850"/>
            <a:ext cx="52143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Understanding TF - IDF</a:t>
            </a:r>
            <a:endParaRPr/>
          </a:p>
        </p:txBody>
      </p:sp>
      <p:pic>
        <p:nvPicPr>
          <p:cNvPr id="358" name="Google Shape;358;p41"/>
          <p:cNvPicPr preferRelativeResize="0"/>
          <p:nvPr/>
        </p:nvPicPr>
        <p:blipFill rotWithShape="1">
          <a:blip r:embed="rId3">
            <a:alphaModFix/>
          </a:blip>
          <a:srcRect b="17672" l="0" r="0" t="10135"/>
          <a:stretch/>
        </p:blipFill>
        <p:spPr>
          <a:xfrm>
            <a:off x="1761375" y="2702375"/>
            <a:ext cx="5779427" cy="2139773"/>
          </a:xfrm>
          <a:prstGeom prst="rect">
            <a:avLst/>
          </a:prstGeom>
          <a:noFill/>
          <a:ln>
            <a:noFill/>
          </a:ln>
        </p:spPr>
      </p:pic>
      <p:sp>
        <p:nvSpPr>
          <p:cNvPr id="359" name="Google Shape;359;p41"/>
          <p:cNvSpPr txBox="1"/>
          <p:nvPr/>
        </p:nvSpPr>
        <p:spPr>
          <a:xfrm>
            <a:off x="1245500" y="1029575"/>
            <a:ext cx="7058100" cy="1596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a:latin typeface="Roboto Condensed"/>
                <a:ea typeface="Roboto Condensed"/>
                <a:cs typeface="Roboto Condensed"/>
                <a:sym typeface="Roboto Condensed"/>
              </a:rPr>
              <a:t>TF-IDF</a:t>
            </a:r>
            <a:r>
              <a:rPr lang="en">
                <a:latin typeface="Roboto Condensed Light"/>
                <a:ea typeface="Roboto Condensed Light"/>
                <a:cs typeface="Roboto Condensed Light"/>
                <a:sym typeface="Roboto Condensed Light"/>
              </a:rPr>
              <a:t>, short for “term frequency–inverse document frequency”, is a numerical statistic that is intended to reflect how important a word is to a document in a collection or corpus.</a:t>
            </a:r>
            <a:endParaRPr>
              <a:latin typeface="Roboto Condensed Light"/>
              <a:ea typeface="Roboto Condensed Light"/>
              <a:cs typeface="Roboto Condensed Light"/>
              <a:sym typeface="Roboto Condensed Light"/>
            </a:endParaRPr>
          </a:p>
          <a:p>
            <a:pPr indent="0" lvl="0" marL="0" rtl="0" algn="just">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just">
              <a:spcBef>
                <a:spcPts val="0"/>
              </a:spcBef>
              <a:spcAft>
                <a:spcPts val="0"/>
              </a:spcAft>
              <a:buNone/>
            </a:pPr>
            <a:r>
              <a:rPr lang="en">
                <a:latin typeface="Roboto Condensed Light"/>
                <a:ea typeface="Roboto Condensed Light"/>
                <a:cs typeface="Roboto Condensed Light"/>
                <a:sym typeface="Roboto Condensed Light"/>
              </a:rPr>
              <a:t>It is often used as a weighting factor in searches of information retrieval and text mining. The tf–idf value increases proportionally to the number of times a word appears in the document and is offset by the number of documents in the corpus that contain the word, which helps to adjust for the fact that some words appear more frequently in general.</a:t>
            </a:r>
            <a:endParaRPr>
              <a:latin typeface="Roboto Condensed Light"/>
              <a:ea typeface="Roboto Condensed Light"/>
              <a:cs typeface="Roboto Condensed Light"/>
              <a:sym typeface="Roboto Condensed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2"/>
          <p:cNvSpPr txBox="1"/>
          <p:nvPr/>
        </p:nvSpPr>
        <p:spPr>
          <a:xfrm>
            <a:off x="783575" y="2431200"/>
            <a:ext cx="2752500" cy="20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Roboto Condensed"/>
                <a:ea typeface="Roboto Condensed"/>
                <a:cs typeface="Roboto Condensed"/>
                <a:sym typeface="Roboto Condensed"/>
              </a:rPr>
              <a:t>Models for classification:</a:t>
            </a:r>
            <a:endParaRPr b="1" sz="1500">
              <a:latin typeface="Roboto Condensed"/>
              <a:ea typeface="Roboto Condensed"/>
              <a:cs typeface="Roboto Condensed"/>
              <a:sym typeface="Roboto Condensed"/>
            </a:endParaRPr>
          </a:p>
          <a:p>
            <a:pPr indent="0" lvl="0" marL="0" rtl="0" algn="l">
              <a:spcBef>
                <a:spcPts val="0"/>
              </a:spcBef>
              <a:spcAft>
                <a:spcPts val="0"/>
              </a:spcAft>
              <a:buNone/>
            </a:pPr>
            <a:r>
              <a:t/>
            </a:r>
            <a:endParaRPr sz="1500">
              <a:latin typeface="Roboto Condensed Light"/>
              <a:ea typeface="Roboto Condensed Light"/>
              <a:cs typeface="Roboto Condensed Light"/>
              <a:sym typeface="Roboto Condensed Light"/>
            </a:endParaRPr>
          </a:p>
          <a:p>
            <a:pPr indent="-323850" lvl="0" marL="457200" rtl="0" algn="l">
              <a:spcBef>
                <a:spcPts val="0"/>
              </a:spcBef>
              <a:spcAft>
                <a:spcPts val="0"/>
              </a:spcAft>
              <a:buSzPts val="1500"/>
              <a:buFont typeface="Roboto Condensed Light"/>
              <a:buAutoNum type="arabicPeriod"/>
            </a:pPr>
            <a:r>
              <a:rPr lang="en" sz="1500">
                <a:latin typeface="Roboto Condensed Light"/>
                <a:ea typeface="Roboto Condensed Light"/>
                <a:cs typeface="Roboto Condensed Light"/>
                <a:sym typeface="Roboto Condensed Light"/>
              </a:rPr>
              <a:t>Logistic Regression</a:t>
            </a:r>
            <a:endParaRPr sz="1500">
              <a:latin typeface="Roboto Condensed Light"/>
              <a:ea typeface="Roboto Condensed Light"/>
              <a:cs typeface="Roboto Condensed Light"/>
              <a:sym typeface="Roboto Condensed Light"/>
            </a:endParaRPr>
          </a:p>
          <a:p>
            <a:pPr indent="-323850" lvl="0" marL="457200" rtl="0" algn="l">
              <a:spcBef>
                <a:spcPts val="0"/>
              </a:spcBef>
              <a:spcAft>
                <a:spcPts val="0"/>
              </a:spcAft>
              <a:buSzPts val="1500"/>
              <a:buFont typeface="Roboto Condensed Light"/>
              <a:buAutoNum type="arabicPeriod"/>
            </a:pPr>
            <a:r>
              <a:rPr lang="en" sz="1500">
                <a:latin typeface="Roboto Condensed Light"/>
                <a:ea typeface="Roboto Condensed Light"/>
                <a:cs typeface="Roboto Condensed Light"/>
                <a:sym typeface="Roboto Condensed Light"/>
              </a:rPr>
              <a:t>Decision Tree Classifier</a:t>
            </a:r>
            <a:endParaRPr sz="1500">
              <a:latin typeface="Roboto Condensed Light"/>
              <a:ea typeface="Roboto Condensed Light"/>
              <a:cs typeface="Roboto Condensed Light"/>
              <a:sym typeface="Roboto Condensed Light"/>
            </a:endParaRPr>
          </a:p>
          <a:p>
            <a:pPr indent="-323850" lvl="0" marL="457200" rtl="0" algn="l">
              <a:spcBef>
                <a:spcPts val="0"/>
              </a:spcBef>
              <a:spcAft>
                <a:spcPts val="0"/>
              </a:spcAft>
              <a:buSzPts val="1500"/>
              <a:buFont typeface="Roboto Condensed Light"/>
              <a:buAutoNum type="arabicPeriod"/>
            </a:pPr>
            <a:r>
              <a:rPr lang="en" sz="1500">
                <a:latin typeface="Roboto Condensed Light"/>
                <a:ea typeface="Roboto Condensed Light"/>
                <a:cs typeface="Roboto Condensed Light"/>
                <a:sym typeface="Roboto Condensed Light"/>
              </a:rPr>
              <a:t>Random Forest Classifier</a:t>
            </a:r>
            <a:endParaRPr sz="1500">
              <a:latin typeface="Roboto Condensed Light"/>
              <a:ea typeface="Roboto Condensed Light"/>
              <a:cs typeface="Roboto Condensed Light"/>
              <a:sym typeface="Roboto Condensed Light"/>
            </a:endParaRPr>
          </a:p>
          <a:p>
            <a:pPr indent="-323850" lvl="0" marL="457200" rtl="0" algn="l">
              <a:spcBef>
                <a:spcPts val="0"/>
              </a:spcBef>
              <a:spcAft>
                <a:spcPts val="0"/>
              </a:spcAft>
              <a:buSzPts val="1500"/>
              <a:buFont typeface="Roboto Condensed Light"/>
              <a:buAutoNum type="arabicPeriod"/>
            </a:pPr>
            <a:r>
              <a:rPr lang="en" sz="1500">
                <a:latin typeface="Roboto Condensed Light"/>
                <a:ea typeface="Roboto Condensed Light"/>
                <a:cs typeface="Roboto Condensed Light"/>
                <a:sym typeface="Roboto Condensed Light"/>
              </a:rPr>
              <a:t>Naive Bayes Classifier</a:t>
            </a:r>
            <a:endParaRPr sz="1500">
              <a:latin typeface="Roboto Condensed Light"/>
              <a:ea typeface="Roboto Condensed Light"/>
              <a:cs typeface="Roboto Condensed Light"/>
              <a:sym typeface="Roboto Condensed Light"/>
            </a:endParaRPr>
          </a:p>
          <a:p>
            <a:pPr indent="-323850" lvl="0" marL="457200" rtl="0" algn="l">
              <a:spcBef>
                <a:spcPts val="0"/>
              </a:spcBef>
              <a:spcAft>
                <a:spcPts val="0"/>
              </a:spcAft>
              <a:buSzPts val="1500"/>
              <a:buFont typeface="Roboto Condensed Light"/>
              <a:buAutoNum type="arabicPeriod"/>
            </a:pPr>
            <a:r>
              <a:rPr lang="en" sz="1500">
                <a:latin typeface="Roboto Condensed Light"/>
                <a:ea typeface="Roboto Condensed Light"/>
                <a:cs typeface="Roboto Condensed Light"/>
                <a:sym typeface="Roboto Condensed Light"/>
              </a:rPr>
              <a:t>KNN</a:t>
            </a:r>
            <a:endParaRPr sz="1500">
              <a:latin typeface="Roboto Condensed Light"/>
              <a:ea typeface="Roboto Condensed Light"/>
              <a:cs typeface="Roboto Condensed Light"/>
              <a:sym typeface="Roboto Condensed Light"/>
            </a:endParaRPr>
          </a:p>
        </p:txBody>
      </p:sp>
      <p:sp>
        <p:nvSpPr>
          <p:cNvPr id="365" name="Google Shape;365;p42"/>
          <p:cNvSpPr txBox="1"/>
          <p:nvPr>
            <p:ph type="ctrTitle"/>
          </p:nvPr>
        </p:nvSpPr>
        <p:spPr>
          <a:xfrm>
            <a:off x="1964850" y="352850"/>
            <a:ext cx="52143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Classification and model selection</a:t>
            </a:r>
            <a:endParaRPr/>
          </a:p>
        </p:txBody>
      </p:sp>
      <p:sp>
        <p:nvSpPr>
          <p:cNvPr id="366" name="Google Shape;366;p42"/>
          <p:cNvSpPr txBox="1"/>
          <p:nvPr/>
        </p:nvSpPr>
        <p:spPr>
          <a:xfrm>
            <a:off x="783575" y="1156150"/>
            <a:ext cx="7825800" cy="777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latin typeface="Roboto Condensed Light"/>
                <a:ea typeface="Roboto Condensed Light"/>
                <a:cs typeface="Roboto Condensed Light"/>
                <a:sym typeface="Roboto Condensed Light"/>
              </a:rPr>
              <a:t>Once the features were ready having done the data pre-processing and the required steps before feeding in the data for modeling, we decided to conduct the classification exercise using various models. Following are the models we decided to experiment with and based on the model which gives us the best accuracy we will hyper-parameterize it.</a:t>
            </a:r>
            <a:endParaRPr>
              <a:latin typeface="Roboto Condensed Light"/>
              <a:ea typeface="Roboto Condensed Light"/>
              <a:cs typeface="Roboto Condensed Light"/>
              <a:sym typeface="Roboto Condensed Light"/>
            </a:endParaRPr>
          </a:p>
        </p:txBody>
      </p:sp>
      <p:pic>
        <p:nvPicPr>
          <p:cNvPr id="367" name="Google Shape;367;p42"/>
          <p:cNvPicPr preferRelativeResize="0"/>
          <p:nvPr/>
        </p:nvPicPr>
        <p:blipFill>
          <a:blip r:embed="rId3">
            <a:alphaModFix/>
          </a:blip>
          <a:stretch>
            <a:fillRect/>
          </a:stretch>
        </p:blipFill>
        <p:spPr>
          <a:xfrm>
            <a:off x="4743300" y="1996025"/>
            <a:ext cx="3279200" cy="2594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3"/>
          <p:cNvSpPr txBox="1"/>
          <p:nvPr>
            <p:ph type="ctrTitle"/>
          </p:nvPr>
        </p:nvSpPr>
        <p:spPr>
          <a:xfrm>
            <a:off x="1964850" y="352850"/>
            <a:ext cx="52143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Understanding </a:t>
            </a:r>
            <a:r>
              <a:rPr lang="en"/>
              <a:t>each model</a:t>
            </a:r>
            <a:endParaRPr/>
          </a:p>
        </p:txBody>
      </p:sp>
      <p:sp>
        <p:nvSpPr>
          <p:cNvPr id="373" name="Google Shape;373;p43"/>
          <p:cNvSpPr txBox="1"/>
          <p:nvPr/>
        </p:nvSpPr>
        <p:spPr>
          <a:xfrm>
            <a:off x="582650" y="1015525"/>
            <a:ext cx="8217600" cy="4077600"/>
          </a:xfrm>
          <a:prstGeom prst="rect">
            <a:avLst/>
          </a:prstGeom>
          <a:noFill/>
          <a:ln>
            <a:noFill/>
          </a:ln>
        </p:spPr>
        <p:txBody>
          <a:bodyPr anchorCtr="0" anchor="t" bIns="91425" lIns="91425" spcFirstLastPara="1" rIns="91425" wrap="square" tIns="91425">
            <a:noAutofit/>
          </a:bodyPr>
          <a:lstStyle/>
          <a:p>
            <a:pPr indent="-298450" lvl="0" marL="457200" rtl="0" algn="just">
              <a:spcBef>
                <a:spcPts val="0"/>
              </a:spcBef>
              <a:spcAft>
                <a:spcPts val="0"/>
              </a:spcAft>
              <a:buSzPts val="1100"/>
              <a:buFont typeface="Roboto Condensed"/>
              <a:buAutoNum type="arabicPeriod"/>
            </a:pPr>
            <a:r>
              <a:rPr b="1" lang="en" sz="1100">
                <a:latin typeface="Roboto Condensed"/>
                <a:ea typeface="Roboto Condensed"/>
                <a:cs typeface="Roboto Condensed"/>
                <a:sym typeface="Roboto Condensed"/>
              </a:rPr>
              <a:t>Logistic Regression: </a:t>
            </a:r>
            <a:r>
              <a:rPr lang="en" sz="1100">
                <a:latin typeface="Roboto Condensed Light"/>
                <a:ea typeface="Roboto Condensed Light"/>
                <a:cs typeface="Roboto Condensed Light"/>
                <a:sym typeface="Roboto Condensed Light"/>
              </a:rPr>
              <a:t>This is a statistical model that in its basic form uses a logistic function to model a binary dependent variable. </a:t>
            </a:r>
            <a:br>
              <a:rPr lang="en" sz="1100">
                <a:latin typeface="Roboto Condensed Light"/>
                <a:ea typeface="Roboto Condensed Light"/>
                <a:cs typeface="Roboto Condensed Light"/>
                <a:sym typeface="Roboto Condensed Light"/>
              </a:rPr>
            </a:br>
            <a:r>
              <a:rPr lang="en" sz="1100">
                <a:latin typeface="Roboto Condensed Light"/>
                <a:ea typeface="Roboto Condensed Light"/>
                <a:cs typeface="Roboto Condensed Light"/>
                <a:sym typeface="Roboto Condensed Light"/>
              </a:rPr>
              <a:t>In a binary logistic regression model, the dependent variable has two levels (categorical).</a:t>
            </a:r>
            <a:endParaRPr sz="1100">
              <a:latin typeface="Roboto Condensed Light"/>
              <a:ea typeface="Roboto Condensed Light"/>
              <a:cs typeface="Roboto Condensed Light"/>
              <a:sym typeface="Roboto Condensed Light"/>
            </a:endParaRPr>
          </a:p>
          <a:p>
            <a:pPr indent="0" lvl="0" marL="457200" rtl="0" algn="just">
              <a:spcBef>
                <a:spcPts val="0"/>
              </a:spcBef>
              <a:spcAft>
                <a:spcPts val="0"/>
              </a:spcAft>
              <a:buNone/>
            </a:pPr>
            <a:r>
              <a:t/>
            </a:r>
            <a:endParaRPr sz="1100">
              <a:latin typeface="Roboto Condensed Light"/>
              <a:ea typeface="Roboto Condensed Light"/>
              <a:cs typeface="Roboto Condensed Light"/>
              <a:sym typeface="Roboto Condensed Light"/>
            </a:endParaRPr>
          </a:p>
          <a:p>
            <a:pPr indent="-298450" lvl="0" marL="457200" rtl="0" algn="just">
              <a:spcBef>
                <a:spcPts val="0"/>
              </a:spcBef>
              <a:spcAft>
                <a:spcPts val="0"/>
              </a:spcAft>
              <a:buSzPts val="1100"/>
              <a:buFont typeface="Roboto Condensed"/>
              <a:buAutoNum type="arabicPeriod"/>
            </a:pPr>
            <a:r>
              <a:rPr b="1" lang="en" sz="1100">
                <a:latin typeface="Roboto Condensed"/>
                <a:ea typeface="Roboto Condensed"/>
                <a:cs typeface="Roboto Condensed"/>
                <a:sym typeface="Roboto Condensed"/>
              </a:rPr>
              <a:t>Decision Tree Classifier: </a:t>
            </a:r>
            <a:r>
              <a:rPr lang="en" sz="1100">
                <a:latin typeface="Roboto Condensed Light"/>
                <a:ea typeface="Roboto Condensed Light"/>
                <a:cs typeface="Roboto Condensed Light"/>
                <a:sym typeface="Roboto Condensed Light"/>
              </a:rPr>
              <a:t>It is a simple representation for classifying examples. It is a Supervised Machine Learning where the data is continuously split according to a certain parameter. For classification, a tree is built through a process known as binary recursive partitioning. This is an iterative process of splitting the data into partitions, and then splitting it up further on each of the branches.</a:t>
            </a:r>
            <a:endParaRPr sz="1100">
              <a:latin typeface="Roboto Condensed Light"/>
              <a:ea typeface="Roboto Condensed Light"/>
              <a:cs typeface="Roboto Condensed Light"/>
              <a:sym typeface="Roboto Condensed Light"/>
            </a:endParaRPr>
          </a:p>
          <a:p>
            <a:pPr indent="0" lvl="0" marL="914400" rtl="0" algn="just">
              <a:spcBef>
                <a:spcPts val="0"/>
              </a:spcBef>
              <a:spcAft>
                <a:spcPts val="0"/>
              </a:spcAft>
              <a:buNone/>
            </a:pPr>
            <a:r>
              <a:t/>
            </a:r>
            <a:endParaRPr sz="1100">
              <a:latin typeface="Roboto Condensed Light"/>
              <a:ea typeface="Roboto Condensed Light"/>
              <a:cs typeface="Roboto Condensed Light"/>
              <a:sym typeface="Roboto Condensed Light"/>
            </a:endParaRPr>
          </a:p>
          <a:p>
            <a:pPr indent="-298450" lvl="0" marL="457200" rtl="0" algn="just">
              <a:spcBef>
                <a:spcPts val="0"/>
              </a:spcBef>
              <a:spcAft>
                <a:spcPts val="0"/>
              </a:spcAft>
              <a:buSzPts val="1100"/>
              <a:buFont typeface="Roboto Condensed"/>
              <a:buAutoNum type="arabicPeriod"/>
            </a:pPr>
            <a:r>
              <a:rPr b="1" lang="en" sz="1100">
                <a:latin typeface="Roboto Condensed"/>
                <a:ea typeface="Roboto Condensed"/>
                <a:cs typeface="Roboto Condensed"/>
                <a:sym typeface="Roboto Condensed"/>
              </a:rPr>
              <a:t>Random Forest Classifier: </a:t>
            </a:r>
            <a:r>
              <a:rPr lang="en" sz="1100">
                <a:latin typeface="Roboto Condensed Light"/>
                <a:ea typeface="Roboto Condensed Light"/>
                <a:cs typeface="Roboto Condensed Light"/>
                <a:sym typeface="Roboto Condensed Light"/>
              </a:rPr>
              <a:t>Decision trees we learnt above is the base for this statistical model. It consists of a large number of individual decision trees that operate as an ensemble. The </a:t>
            </a:r>
            <a:r>
              <a:rPr lang="en" sz="1100">
                <a:latin typeface="Roboto Condensed Light"/>
                <a:ea typeface="Roboto Condensed Light"/>
                <a:cs typeface="Roboto Condensed Light"/>
                <a:sym typeface="Roboto Condensed Light"/>
              </a:rPr>
              <a:t>principle</a:t>
            </a:r>
            <a:r>
              <a:rPr lang="en" sz="1100">
                <a:latin typeface="Roboto Condensed Light"/>
                <a:ea typeface="Roboto Condensed Light"/>
                <a:cs typeface="Roboto Condensed Light"/>
                <a:sym typeface="Roboto Condensed Light"/>
              </a:rPr>
              <a:t> behind this model is - “a large number of relatively uncorrelated models (trees) operating as a committee will outperform any of the individual constituent models”.</a:t>
            </a:r>
            <a:endParaRPr sz="1100">
              <a:latin typeface="Roboto Condensed Light"/>
              <a:ea typeface="Roboto Condensed Light"/>
              <a:cs typeface="Roboto Condensed Light"/>
              <a:sym typeface="Roboto Condensed Light"/>
            </a:endParaRPr>
          </a:p>
          <a:p>
            <a:pPr indent="0" lvl="0" marL="0" rtl="0" algn="just">
              <a:spcBef>
                <a:spcPts val="0"/>
              </a:spcBef>
              <a:spcAft>
                <a:spcPts val="0"/>
              </a:spcAft>
              <a:buNone/>
            </a:pPr>
            <a:r>
              <a:t/>
            </a:r>
            <a:endParaRPr b="1" sz="1100">
              <a:latin typeface="Roboto Condensed"/>
              <a:ea typeface="Roboto Condensed"/>
              <a:cs typeface="Roboto Condensed"/>
              <a:sym typeface="Roboto Condensed"/>
            </a:endParaRPr>
          </a:p>
          <a:p>
            <a:pPr indent="-298450" lvl="0" marL="457200" rtl="0" algn="just">
              <a:spcBef>
                <a:spcPts val="0"/>
              </a:spcBef>
              <a:spcAft>
                <a:spcPts val="0"/>
              </a:spcAft>
              <a:buSzPts val="1100"/>
              <a:buFont typeface="Roboto Condensed"/>
              <a:buAutoNum type="arabicPeriod"/>
            </a:pPr>
            <a:r>
              <a:rPr b="1" lang="en" sz="1100">
                <a:latin typeface="Roboto Condensed"/>
                <a:ea typeface="Roboto Condensed"/>
                <a:cs typeface="Roboto Condensed"/>
                <a:sym typeface="Roboto Condensed"/>
              </a:rPr>
              <a:t>Naive Bayes Classifier: </a:t>
            </a:r>
            <a:r>
              <a:rPr lang="en" sz="1100">
                <a:latin typeface="Roboto Condensed Light"/>
                <a:ea typeface="Roboto Condensed Light"/>
                <a:cs typeface="Roboto Condensed Light"/>
                <a:sym typeface="Roboto Condensed Light"/>
              </a:rPr>
              <a:t>A Naive Bayes classifier is a probabilistic machine learning model that’s used for classification task. The crux of the classifier is based on the Bayes theorem.</a:t>
            </a:r>
            <a:endParaRPr sz="1100">
              <a:latin typeface="Roboto Condensed Light"/>
              <a:ea typeface="Roboto Condensed Light"/>
              <a:cs typeface="Roboto Condensed Light"/>
              <a:sym typeface="Roboto Condensed Light"/>
            </a:endParaRPr>
          </a:p>
          <a:p>
            <a:pPr indent="0" lvl="0" marL="457200" rtl="0" algn="just">
              <a:spcBef>
                <a:spcPts val="0"/>
              </a:spcBef>
              <a:spcAft>
                <a:spcPts val="0"/>
              </a:spcAft>
              <a:buNone/>
            </a:pPr>
            <a:r>
              <a:t/>
            </a:r>
            <a:endParaRPr sz="1100">
              <a:latin typeface="Roboto Condensed Light"/>
              <a:ea typeface="Roboto Condensed Light"/>
              <a:cs typeface="Roboto Condensed Light"/>
              <a:sym typeface="Roboto Condensed Light"/>
            </a:endParaRPr>
          </a:p>
          <a:p>
            <a:pPr indent="0" lvl="0" marL="457200" rtl="0" algn="just">
              <a:spcBef>
                <a:spcPts val="0"/>
              </a:spcBef>
              <a:spcAft>
                <a:spcPts val="0"/>
              </a:spcAft>
              <a:buNone/>
            </a:pPr>
            <a:r>
              <a:t/>
            </a:r>
            <a:endParaRPr sz="1100">
              <a:latin typeface="Roboto Condensed Light"/>
              <a:ea typeface="Roboto Condensed Light"/>
              <a:cs typeface="Roboto Condensed Light"/>
              <a:sym typeface="Roboto Condensed Light"/>
            </a:endParaRPr>
          </a:p>
          <a:p>
            <a:pPr indent="0" lvl="0" marL="457200" rtl="0" algn="just">
              <a:spcBef>
                <a:spcPts val="0"/>
              </a:spcBef>
              <a:spcAft>
                <a:spcPts val="0"/>
              </a:spcAft>
              <a:buNone/>
            </a:pPr>
            <a:r>
              <a:rPr lang="en" sz="1100">
                <a:latin typeface="Roboto Condensed Light"/>
                <a:ea typeface="Roboto Condensed Light"/>
                <a:cs typeface="Roboto Condensed Light"/>
                <a:sym typeface="Roboto Condensed Light"/>
              </a:rPr>
              <a:t>Using Bayes theorem, we find the probability of A happening, given that B has occurred. Here, B is the evidence and A is the hypothesis. The assumption here is that the predictors/features are independent, i.e.,  presence of one particular feature does not affect the other. </a:t>
            </a:r>
            <a:endParaRPr sz="1100">
              <a:latin typeface="Roboto Condensed Light"/>
              <a:ea typeface="Roboto Condensed Light"/>
              <a:cs typeface="Roboto Condensed Light"/>
              <a:sym typeface="Roboto Condensed Light"/>
            </a:endParaRPr>
          </a:p>
          <a:p>
            <a:pPr indent="0" lvl="0" marL="457200" rtl="0" algn="just">
              <a:spcBef>
                <a:spcPts val="0"/>
              </a:spcBef>
              <a:spcAft>
                <a:spcPts val="0"/>
              </a:spcAft>
              <a:buNone/>
            </a:pPr>
            <a:r>
              <a:t/>
            </a:r>
            <a:endParaRPr sz="1100">
              <a:latin typeface="Roboto Condensed Light"/>
              <a:ea typeface="Roboto Condensed Light"/>
              <a:cs typeface="Roboto Condensed Light"/>
              <a:sym typeface="Roboto Condensed Light"/>
            </a:endParaRPr>
          </a:p>
          <a:p>
            <a:pPr indent="-298450" lvl="0" marL="457200" rtl="0" algn="just">
              <a:spcBef>
                <a:spcPts val="0"/>
              </a:spcBef>
              <a:spcAft>
                <a:spcPts val="0"/>
              </a:spcAft>
              <a:buSzPts val="1100"/>
              <a:buFont typeface="Roboto Condensed"/>
              <a:buAutoNum type="arabicPeriod"/>
            </a:pPr>
            <a:r>
              <a:rPr b="1" lang="en" sz="1100">
                <a:latin typeface="Roboto Condensed"/>
                <a:ea typeface="Roboto Condensed"/>
                <a:cs typeface="Roboto Condensed"/>
                <a:sym typeface="Roboto Condensed"/>
              </a:rPr>
              <a:t>KNN: </a:t>
            </a:r>
            <a:r>
              <a:rPr lang="en" sz="1100">
                <a:latin typeface="Roboto Condensed Light"/>
                <a:ea typeface="Roboto Condensed Light"/>
                <a:cs typeface="Roboto Condensed Light"/>
                <a:sym typeface="Roboto Condensed Light"/>
              </a:rPr>
              <a:t>K-nearest neighbors is a supervised machine learning algorithm that can be used to solve both classification and regression tasks. In this statistical model the value of a data point is determined by the data points around it. KNN classifier determines the class of a data point by majority voting principle. If k is set to 3, the classes of 3 closest points are checked. Prediction is done according to the majority class. Similarly, kNN regression takes the mean value of 3 closest points.</a:t>
            </a:r>
            <a:endParaRPr sz="1100">
              <a:latin typeface="Roboto Condensed Light"/>
              <a:ea typeface="Roboto Condensed Light"/>
              <a:cs typeface="Roboto Condensed Light"/>
              <a:sym typeface="Roboto Condensed Light"/>
            </a:endParaRPr>
          </a:p>
        </p:txBody>
      </p:sp>
      <p:pic>
        <p:nvPicPr>
          <p:cNvPr id="374" name="Google Shape;374;p43"/>
          <p:cNvPicPr preferRelativeResize="0"/>
          <p:nvPr/>
        </p:nvPicPr>
        <p:blipFill>
          <a:blip r:embed="rId3">
            <a:alphaModFix/>
          </a:blip>
          <a:stretch>
            <a:fillRect/>
          </a:stretch>
        </p:blipFill>
        <p:spPr>
          <a:xfrm>
            <a:off x="3560175" y="3194625"/>
            <a:ext cx="2262550" cy="479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4"/>
          <p:cNvSpPr txBox="1"/>
          <p:nvPr>
            <p:ph type="ctrTitle"/>
          </p:nvPr>
        </p:nvSpPr>
        <p:spPr>
          <a:xfrm>
            <a:off x="1834788" y="98225"/>
            <a:ext cx="5474400" cy="5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Comparison of Model Performance</a:t>
            </a:r>
            <a:endParaRPr/>
          </a:p>
        </p:txBody>
      </p:sp>
      <p:graphicFrame>
        <p:nvGraphicFramePr>
          <p:cNvPr id="380" name="Google Shape;380;p44"/>
          <p:cNvGraphicFramePr/>
          <p:nvPr/>
        </p:nvGraphicFramePr>
        <p:xfrm>
          <a:off x="1475613" y="1498300"/>
          <a:ext cx="3000000" cy="3000000"/>
        </p:xfrm>
        <a:graphic>
          <a:graphicData uri="http://schemas.openxmlformats.org/drawingml/2006/table">
            <a:tbl>
              <a:tblPr>
                <a:noFill/>
                <a:tableStyleId>{DEC90A50-4EEA-438F-9A36-BC3DDD696D25}</a:tableStyleId>
              </a:tblPr>
              <a:tblGrid>
                <a:gridCol w="1254400"/>
                <a:gridCol w="1181125"/>
                <a:gridCol w="944500"/>
                <a:gridCol w="960425"/>
                <a:gridCol w="926150"/>
                <a:gridCol w="926150"/>
              </a:tblGrid>
              <a:tr h="942675">
                <a:tc>
                  <a:txBody>
                    <a:bodyPr/>
                    <a:lstStyle/>
                    <a:p>
                      <a:pPr indent="0" lvl="0" marL="0" rtl="0" algn="ctr">
                        <a:lnSpc>
                          <a:spcPct val="115000"/>
                        </a:lnSpc>
                        <a:spcBef>
                          <a:spcPts val="900"/>
                        </a:spcBef>
                        <a:spcAft>
                          <a:spcPts val="0"/>
                        </a:spcAft>
                        <a:buNone/>
                      </a:pPr>
                      <a:r>
                        <a:rPr b="1" lang="en"/>
                        <a:t> </a:t>
                      </a:r>
                      <a:endParaRPr b="1"/>
                    </a:p>
                    <a:p>
                      <a:pPr indent="0" lvl="0" marL="0" rtl="0" algn="ctr">
                        <a:lnSpc>
                          <a:spcPct val="115000"/>
                        </a:lnSpc>
                        <a:spcBef>
                          <a:spcPts val="900"/>
                        </a:spcBef>
                        <a:spcAft>
                          <a:spcPts val="0"/>
                        </a:spcAft>
                        <a:buNone/>
                      </a:pPr>
                      <a:r>
                        <a:rPr b="1" lang="en"/>
                        <a:t> </a:t>
                      </a:r>
                      <a:r>
                        <a:rPr b="1" lang="en" sz="1300"/>
                        <a:t>Metrics</a:t>
                      </a:r>
                      <a:endParaRPr b="1" sz="1300"/>
                    </a:p>
                  </a:txBody>
                  <a:tcPr marT="91425" marB="91425" marR="68575" marL="68575" anchor="ctr">
                    <a:lnL cap="flat" cmpd="sng" w="12675">
                      <a:solidFill>
                        <a:srgbClr val="BFBFBF"/>
                      </a:solidFill>
                      <a:prstDash val="solid"/>
                      <a:round/>
                      <a:headEnd len="sm" w="sm" type="none"/>
                      <a:tailEnd len="sm" w="sm" type="none"/>
                    </a:lnL>
                    <a:lnR cap="flat" cmpd="sng" w="12675">
                      <a:solidFill>
                        <a:srgbClr val="BFBFBF"/>
                      </a:solidFill>
                      <a:prstDash val="solid"/>
                      <a:round/>
                      <a:headEnd len="sm" w="sm" type="none"/>
                      <a:tailEnd len="sm" w="sm" type="none"/>
                    </a:lnR>
                    <a:lnT cap="flat" cmpd="sng" w="12675">
                      <a:solidFill>
                        <a:srgbClr val="BFBFBF"/>
                      </a:solidFill>
                      <a:prstDash val="solid"/>
                      <a:round/>
                      <a:headEnd len="sm" w="sm" type="none"/>
                      <a:tailEnd len="sm" w="sm" type="none"/>
                    </a:lnT>
                    <a:lnB cap="flat" cmpd="sng" w="12675">
                      <a:solidFill>
                        <a:srgbClr val="BFBFBF"/>
                      </a:solidFill>
                      <a:prstDash val="solid"/>
                      <a:round/>
                      <a:headEnd len="sm" w="sm" type="none"/>
                      <a:tailEnd len="sm" w="sm" type="none"/>
                    </a:lnB>
                    <a:solidFill>
                      <a:srgbClr val="FFFFFF"/>
                    </a:solidFill>
                  </a:tcPr>
                </a:tc>
                <a:tc>
                  <a:txBody>
                    <a:bodyPr/>
                    <a:lstStyle/>
                    <a:p>
                      <a:pPr indent="0" lvl="0" marL="0" rtl="0" algn="ctr">
                        <a:lnSpc>
                          <a:spcPct val="115000"/>
                        </a:lnSpc>
                        <a:spcBef>
                          <a:spcPts val="900"/>
                        </a:spcBef>
                        <a:spcAft>
                          <a:spcPts val="0"/>
                        </a:spcAft>
                        <a:buNone/>
                      </a:pPr>
                      <a:r>
                        <a:rPr b="1" lang="en" sz="1300"/>
                        <a:t>Logistic regression</a:t>
                      </a:r>
                      <a:endParaRPr b="1" sz="1300"/>
                    </a:p>
                  </a:txBody>
                  <a:tcPr marT="91425" marB="91425" marR="68575" marL="68575" anchor="ctr">
                    <a:lnL cap="flat" cmpd="sng" w="12675">
                      <a:solidFill>
                        <a:srgbClr val="BFBFBF"/>
                      </a:solidFill>
                      <a:prstDash val="solid"/>
                      <a:round/>
                      <a:headEnd len="sm" w="sm" type="none"/>
                      <a:tailEnd len="sm" w="sm" type="none"/>
                    </a:lnL>
                    <a:lnR cap="flat" cmpd="sng" w="12675">
                      <a:solidFill>
                        <a:srgbClr val="BFBFBF"/>
                      </a:solidFill>
                      <a:prstDash val="solid"/>
                      <a:round/>
                      <a:headEnd len="sm" w="sm" type="none"/>
                      <a:tailEnd len="sm" w="sm" type="none"/>
                    </a:lnR>
                    <a:lnT cap="flat" cmpd="sng" w="12675">
                      <a:solidFill>
                        <a:srgbClr val="BFBFBF"/>
                      </a:solidFill>
                      <a:prstDash val="solid"/>
                      <a:round/>
                      <a:headEnd len="sm" w="sm" type="none"/>
                      <a:tailEnd len="sm" w="sm" type="none"/>
                    </a:lnT>
                    <a:lnB cap="flat" cmpd="sng" w="12675">
                      <a:solidFill>
                        <a:srgbClr val="BFBFBF"/>
                      </a:solidFill>
                      <a:prstDash val="solid"/>
                      <a:round/>
                      <a:headEnd len="sm" w="sm" type="none"/>
                      <a:tailEnd len="sm" w="sm" type="none"/>
                    </a:lnB>
                    <a:solidFill>
                      <a:srgbClr val="FFFFFF"/>
                    </a:solidFill>
                  </a:tcPr>
                </a:tc>
                <a:tc>
                  <a:txBody>
                    <a:bodyPr/>
                    <a:lstStyle/>
                    <a:p>
                      <a:pPr indent="0" lvl="0" marL="0" rtl="0" algn="ctr">
                        <a:lnSpc>
                          <a:spcPct val="115000"/>
                        </a:lnSpc>
                        <a:spcBef>
                          <a:spcPts val="900"/>
                        </a:spcBef>
                        <a:spcAft>
                          <a:spcPts val="0"/>
                        </a:spcAft>
                        <a:buNone/>
                      </a:pPr>
                      <a:r>
                        <a:rPr b="1" lang="en" sz="1300"/>
                        <a:t>Decision Tree Classifier</a:t>
                      </a:r>
                      <a:endParaRPr b="1" sz="1300"/>
                    </a:p>
                  </a:txBody>
                  <a:tcPr marT="91425" marB="91425" marR="68575" marL="68575" anchor="ctr">
                    <a:lnL cap="flat" cmpd="sng" w="12675">
                      <a:solidFill>
                        <a:srgbClr val="BFBFBF"/>
                      </a:solidFill>
                      <a:prstDash val="solid"/>
                      <a:round/>
                      <a:headEnd len="sm" w="sm" type="none"/>
                      <a:tailEnd len="sm" w="sm" type="none"/>
                    </a:lnL>
                    <a:lnR cap="flat" cmpd="sng" w="12675">
                      <a:solidFill>
                        <a:srgbClr val="BFBFBF"/>
                      </a:solidFill>
                      <a:prstDash val="solid"/>
                      <a:round/>
                      <a:headEnd len="sm" w="sm" type="none"/>
                      <a:tailEnd len="sm" w="sm" type="none"/>
                    </a:lnR>
                    <a:lnT cap="flat" cmpd="sng" w="12675">
                      <a:solidFill>
                        <a:srgbClr val="BFBFBF"/>
                      </a:solidFill>
                      <a:prstDash val="solid"/>
                      <a:round/>
                      <a:headEnd len="sm" w="sm" type="none"/>
                      <a:tailEnd len="sm" w="sm" type="none"/>
                    </a:lnT>
                    <a:lnB cap="flat" cmpd="sng" w="12675">
                      <a:solidFill>
                        <a:srgbClr val="BFBFBF"/>
                      </a:solidFill>
                      <a:prstDash val="solid"/>
                      <a:round/>
                      <a:headEnd len="sm" w="sm" type="none"/>
                      <a:tailEnd len="sm" w="sm" type="none"/>
                    </a:lnB>
                    <a:solidFill>
                      <a:srgbClr val="FFFFFF"/>
                    </a:solidFill>
                  </a:tcPr>
                </a:tc>
                <a:tc>
                  <a:txBody>
                    <a:bodyPr/>
                    <a:lstStyle/>
                    <a:p>
                      <a:pPr indent="0" lvl="0" marL="0" rtl="0" algn="ctr">
                        <a:lnSpc>
                          <a:spcPct val="115000"/>
                        </a:lnSpc>
                        <a:spcBef>
                          <a:spcPts val="900"/>
                        </a:spcBef>
                        <a:spcAft>
                          <a:spcPts val="0"/>
                        </a:spcAft>
                        <a:buNone/>
                      </a:pPr>
                      <a:r>
                        <a:rPr b="1" lang="en" sz="1300"/>
                        <a:t>Random Forest Classifier</a:t>
                      </a:r>
                      <a:endParaRPr b="1" sz="1300"/>
                    </a:p>
                  </a:txBody>
                  <a:tcPr marT="91425" marB="91425" marR="68575" marL="68575" anchor="ctr">
                    <a:lnL cap="flat" cmpd="sng" w="12675">
                      <a:solidFill>
                        <a:srgbClr val="BFBFBF"/>
                      </a:solidFill>
                      <a:prstDash val="solid"/>
                      <a:round/>
                      <a:headEnd len="sm" w="sm" type="none"/>
                      <a:tailEnd len="sm" w="sm" type="none"/>
                    </a:lnL>
                    <a:lnR cap="flat" cmpd="sng" w="12675">
                      <a:solidFill>
                        <a:srgbClr val="BFBFBF"/>
                      </a:solidFill>
                      <a:prstDash val="solid"/>
                      <a:round/>
                      <a:headEnd len="sm" w="sm" type="none"/>
                      <a:tailEnd len="sm" w="sm" type="none"/>
                    </a:lnR>
                    <a:lnT cap="flat" cmpd="sng" w="12675">
                      <a:solidFill>
                        <a:srgbClr val="BFBFBF"/>
                      </a:solidFill>
                      <a:prstDash val="solid"/>
                      <a:round/>
                      <a:headEnd len="sm" w="sm" type="none"/>
                      <a:tailEnd len="sm" w="sm" type="none"/>
                    </a:lnT>
                    <a:lnB cap="flat" cmpd="sng" w="12675">
                      <a:solidFill>
                        <a:srgbClr val="BFBFBF"/>
                      </a:solidFill>
                      <a:prstDash val="solid"/>
                      <a:round/>
                      <a:headEnd len="sm" w="sm" type="none"/>
                      <a:tailEnd len="sm" w="sm" type="none"/>
                    </a:lnB>
                    <a:solidFill>
                      <a:srgbClr val="FFFFFF"/>
                    </a:solidFill>
                  </a:tcPr>
                </a:tc>
                <a:tc>
                  <a:txBody>
                    <a:bodyPr/>
                    <a:lstStyle/>
                    <a:p>
                      <a:pPr indent="0" lvl="0" marL="0" rtl="0" algn="ctr">
                        <a:lnSpc>
                          <a:spcPct val="115000"/>
                        </a:lnSpc>
                        <a:spcBef>
                          <a:spcPts val="900"/>
                        </a:spcBef>
                        <a:spcAft>
                          <a:spcPts val="0"/>
                        </a:spcAft>
                        <a:buNone/>
                      </a:pPr>
                      <a:r>
                        <a:rPr b="1" lang="en" sz="1300"/>
                        <a:t>Naive Bayes</a:t>
                      </a:r>
                      <a:endParaRPr b="1" sz="1300"/>
                    </a:p>
                  </a:txBody>
                  <a:tcPr marT="91425" marB="91425" marR="68575" marL="68575" anchor="ctr">
                    <a:lnL cap="flat" cmpd="sng" w="12675">
                      <a:solidFill>
                        <a:srgbClr val="BFBFBF"/>
                      </a:solidFill>
                      <a:prstDash val="solid"/>
                      <a:round/>
                      <a:headEnd len="sm" w="sm" type="none"/>
                      <a:tailEnd len="sm" w="sm" type="none"/>
                    </a:lnL>
                    <a:lnR cap="flat" cmpd="sng" w="12675">
                      <a:solidFill>
                        <a:srgbClr val="BFBFBF"/>
                      </a:solidFill>
                      <a:prstDash val="solid"/>
                      <a:round/>
                      <a:headEnd len="sm" w="sm" type="none"/>
                      <a:tailEnd len="sm" w="sm" type="none"/>
                    </a:lnR>
                    <a:lnT cap="flat" cmpd="sng" w="12675">
                      <a:solidFill>
                        <a:srgbClr val="BFBFBF"/>
                      </a:solidFill>
                      <a:prstDash val="solid"/>
                      <a:round/>
                      <a:headEnd len="sm" w="sm" type="none"/>
                      <a:tailEnd len="sm" w="sm" type="none"/>
                    </a:lnT>
                    <a:lnB cap="flat" cmpd="sng" w="12675">
                      <a:solidFill>
                        <a:srgbClr val="BFBFBF"/>
                      </a:solidFill>
                      <a:prstDash val="solid"/>
                      <a:round/>
                      <a:headEnd len="sm" w="sm" type="none"/>
                      <a:tailEnd len="sm" w="sm" type="none"/>
                    </a:lnB>
                    <a:solidFill>
                      <a:srgbClr val="FFFFFF"/>
                    </a:solidFill>
                  </a:tcPr>
                </a:tc>
                <a:tc>
                  <a:txBody>
                    <a:bodyPr/>
                    <a:lstStyle/>
                    <a:p>
                      <a:pPr indent="0" lvl="0" marL="0" rtl="0" algn="ctr">
                        <a:lnSpc>
                          <a:spcPct val="115000"/>
                        </a:lnSpc>
                        <a:spcBef>
                          <a:spcPts val="900"/>
                        </a:spcBef>
                        <a:spcAft>
                          <a:spcPts val="0"/>
                        </a:spcAft>
                        <a:buNone/>
                      </a:pPr>
                      <a:r>
                        <a:rPr b="1" lang="en" sz="1300"/>
                        <a:t>KNN</a:t>
                      </a:r>
                      <a:endParaRPr b="1" sz="1300"/>
                    </a:p>
                    <a:p>
                      <a:pPr indent="0" lvl="0" marL="0" rtl="0" algn="ctr">
                        <a:lnSpc>
                          <a:spcPct val="115000"/>
                        </a:lnSpc>
                        <a:spcBef>
                          <a:spcPts val="900"/>
                        </a:spcBef>
                        <a:spcAft>
                          <a:spcPts val="0"/>
                        </a:spcAft>
                        <a:buNone/>
                      </a:pPr>
                      <a:r>
                        <a:rPr b="1" lang="en" sz="1000"/>
                        <a:t>(k=3)</a:t>
                      </a:r>
                      <a:endParaRPr b="1" sz="1000"/>
                    </a:p>
                  </a:txBody>
                  <a:tcPr marT="91425" marB="91425" marR="68575" marL="68575" anchor="ctr">
                    <a:lnL cap="flat" cmpd="sng" w="12675">
                      <a:solidFill>
                        <a:srgbClr val="BFBFBF"/>
                      </a:solidFill>
                      <a:prstDash val="solid"/>
                      <a:round/>
                      <a:headEnd len="sm" w="sm" type="none"/>
                      <a:tailEnd len="sm" w="sm" type="none"/>
                    </a:lnL>
                    <a:lnR cap="flat" cmpd="sng" w="12675">
                      <a:solidFill>
                        <a:srgbClr val="BFBFBF"/>
                      </a:solidFill>
                      <a:prstDash val="solid"/>
                      <a:round/>
                      <a:headEnd len="sm" w="sm" type="none"/>
                      <a:tailEnd len="sm" w="sm" type="none"/>
                    </a:lnR>
                    <a:lnT cap="flat" cmpd="sng" w="12675">
                      <a:solidFill>
                        <a:srgbClr val="BFBFBF"/>
                      </a:solidFill>
                      <a:prstDash val="solid"/>
                      <a:round/>
                      <a:headEnd len="sm" w="sm" type="none"/>
                      <a:tailEnd len="sm" w="sm" type="none"/>
                    </a:lnT>
                    <a:lnB cap="flat" cmpd="sng" w="12675">
                      <a:solidFill>
                        <a:srgbClr val="BFBFBF"/>
                      </a:solidFill>
                      <a:prstDash val="solid"/>
                      <a:round/>
                      <a:headEnd len="sm" w="sm" type="none"/>
                      <a:tailEnd len="sm" w="sm" type="none"/>
                    </a:lnB>
                    <a:solidFill>
                      <a:srgbClr val="FFFFFF"/>
                    </a:solidFill>
                  </a:tcPr>
                </a:tc>
              </a:tr>
              <a:tr h="522475">
                <a:tc>
                  <a:txBody>
                    <a:bodyPr/>
                    <a:lstStyle/>
                    <a:p>
                      <a:pPr indent="0" lvl="0" marL="0" rtl="0" algn="ctr">
                        <a:lnSpc>
                          <a:spcPct val="115000"/>
                        </a:lnSpc>
                        <a:spcBef>
                          <a:spcPts val="900"/>
                        </a:spcBef>
                        <a:spcAft>
                          <a:spcPts val="0"/>
                        </a:spcAft>
                        <a:buNone/>
                      </a:pPr>
                      <a:r>
                        <a:rPr b="1" lang="en" sz="1300"/>
                        <a:t>Accuracy</a:t>
                      </a:r>
                      <a:endParaRPr b="1" sz="1300"/>
                    </a:p>
                  </a:txBody>
                  <a:tcPr marT="91425" marB="91425" marR="68575" marL="68575">
                    <a:lnL cap="flat" cmpd="sng" w="12675">
                      <a:solidFill>
                        <a:srgbClr val="BFBFBF"/>
                      </a:solidFill>
                      <a:prstDash val="solid"/>
                      <a:round/>
                      <a:headEnd len="sm" w="sm" type="none"/>
                      <a:tailEnd len="sm" w="sm" type="none"/>
                    </a:lnL>
                    <a:lnR cap="flat" cmpd="sng" w="12675">
                      <a:solidFill>
                        <a:srgbClr val="BFBFBF"/>
                      </a:solidFill>
                      <a:prstDash val="solid"/>
                      <a:round/>
                      <a:headEnd len="sm" w="sm" type="none"/>
                      <a:tailEnd len="sm" w="sm" type="none"/>
                    </a:lnR>
                    <a:lnT cap="flat" cmpd="sng" w="12675">
                      <a:solidFill>
                        <a:srgbClr val="BFBFBF"/>
                      </a:solidFill>
                      <a:prstDash val="solid"/>
                      <a:round/>
                      <a:headEnd len="sm" w="sm" type="none"/>
                      <a:tailEnd len="sm" w="sm" type="none"/>
                    </a:lnT>
                    <a:lnB cap="flat" cmpd="sng" w="12675">
                      <a:solidFill>
                        <a:srgbClr val="BFBFBF"/>
                      </a:solidFill>
                      <a:prstDash val="solid"/>
                      <a:round/>
                      <a:headEnd len="sm" w="sm" type="none"/>
                      <a:tailEnd len="sm" w="sm" type="none"/>
                    </a:lnB>
                    <a:solidFill>
                      <a:srgbClr val="FFFFFF"/>
                    </a:solidFill>
                  </a:tcPr>
                </a:tc>
                <a:tc>
                  <a:txBody>
                    <a:bodyPr/>
                    <a:lstStyle/>
                    <a:p>
                      <a:pPr indent="0" lvl="0" marL="0" rtl="0" algn="ctr">
                        <a:lnSpc>
                          <a:spcPct val="115000"/>
                        </a:lnSpc>
                        <a:spcBef>
                          <a:spcPts val="900"/>
                        </a:spcBef>
                        <a:spcAft>
                          <a:spcPts val="0"/>
                        </a:spcAft>
                        <a:buNone/>
                      </a:pPr>
                      <a:r>
                        <a:rPr lang="en">
                          <a:solidFill>
                            <a:srgbClr val="0000FF"/>
                          </a:solidFill>
                        </a:rPr>
                        <a:t>98.66%</a:t>
                      </a:r>
                      <a:endParaRPr>
                        <a:solidFill>
                          <a:srgbClr val="0000FF"/>
                        </a:solidFill>
                      </a:endParaRPr>
                    </a:p>
                  </a:txBody>
                  <a:tcPr marT="91425" marB="91425" marR="68575" marL="68575">
                    <a:lnL cap="flat" cmpd="sng" w="12675">
                      <a:solidFill>
                        <a:srgbClr val="BFBFBF"/>
                      </a:solidFill>
                      <a:prstDash val="solid"/>
                      <a:round/>
                      <a:headEnd len="sm" w="sm" type="none"/>
                      <a:tailEnd len="sm" w="sm" type="none"/>
                    </a:lnL>
                    <a:lnR cap="flat" cmpd="sng" w="12675">
                      <a:solidFill>
                        <a:srgbClr val="BFBFBF"/>
                      </a:solidFill>
                      <a:prstDash val="solid"/>
                      <a:round/>
                      <a:headEnd len="sm" w="sm" type="none"/>
                      <a:tailEnd len="sm" w="sm" type="none"/>
                    </a:lnR>
                    <a:lnT cap="flat" cmpd="sng" w="12675">
                      <a:solidFill>
                        <a:srgbClr val="BFBFBF"/>
                      </a:solidFill>
                      <a:prstDash val="solid"/>
                      <a:round/>
                      <a:headEnd len="sm" w="sm" type="none"/>
                      <a:tailEnd len="sm" w="sm" type="none"/>
                    </a:lnT>
                    <a:lnB cap="flat" cmpd="sng" w="12675">
                      <a:solidFill>
                        <a:srgbClr val="BFBFBF"/>
                      </a:solidFill>
                      <a:prstDash val="solid"/>
                      <a:round/>
                      <a:headEnd len="sm" w="sm" type="none"/>
                      <a:tailEnd len="sm" w="sm" type="none"/>
                    </a:lnB>
                    <a:solidFill>
                      <a:schemeClr val="lt1"/>
                    </a:solidFill>
                  </a:tcPr>
                </a:tc>
                <a:tc>
                  <a:txBody>
                    <a:bodyPr/>
                    <a:lstStyle/>
                    <a:p>
                      <a:pPr indent="0" lvl="0" marL="0" rtl="0" algn="ctr">
                        <a:lnSpc>
                          <a:spcPct val="115000"/>
                        </a:lnSpc>
                        <a:spcBef>
                          <a:spcPts val="900"/>
                        </a:spcBef>
                        <a:spcAft>
                          <a:spcPts val="0"/>
                        </a:spcAft>
                        <a:buNone/>
                      </a:pPr>
                      <a:r>
                        <a:rPr lang="en"/>
                        <a:t>95.79%</a:t>
                      </a:r>
                      <a:endParaRPr/>
                    </a:p>
                  </a:txBody>
                  <a:tcPr marT="91425" marB="91425" marR="68575" marL="68575">
                    <a:lnL cap="flat" cmpd="sng" w="12675">
                      <a:solidFill>
                        <a:srgbClr val="BFBFBF"/>
                      </a:solidFill>
                      <a:prstDash val="solid"/>
                      <a:round/>
                      <a:headEnd len="sm" w="sm" type="none"/>
                      <a:tailEnd len="sm" w="sm" type="none"/>
                    </a:lnL>
                    <a:lnR cap="flat" cmpd="sng" w="12675">
                      <a:solidFill>
                        <a:srgbClr val="BFBFBF"/>
                      </a:solidFill>
                      <a:prstDash val="solid"/>
                      <a:round/>
                      <a:headEnd len="sm" w="sm" type="none"/>
                      <a:tailEnd len="sm" w="sm" type="none"/>
                    </a:lnR>
                    <a:lnT cap="flat" cmpd="sng" w="12675">
                      <a:solidFill>
                        <a:srgbClr val="BFBFBF"/>
                      </a:solidFill>
                      <a:prstDash val="solid"/>
                      <a:round/>
                      <a:headEnd len="sm" w="sm" type="none"/>
                      <a:tailEnd len="sm" w="sm" type="none"/>
                    </a:lnT>
                    <a:lnB cap="flat" cmpd="sng" w="12675">
                      <a:solidFill>
                        <a:srgbClr val="BFBFBF"/>
                      </a:solidFill>
                      <a:prstDash val="solid"/>
                      <a:round/>
                      <a:headEnd len="sm" w="sm" type="none"/>
                      <a:tailEnd len="sm" w="sm" type="none"/>
                    </a:lnB>
                    <a:solidFill>
                      <a:srgbClr val="FFFFFF"/>
                    </a:solidFill>
                  </a:tcPr>
                </a:tc>
                <a:tc>
                  <a:txBody>
                    <a:bodyPr/>
                    <a:lstStyle/>
                    <a:p>
                      <a:pPr indent="0" lvl="0" marL="0" rtl="0" algn="ctr">
                        <a:lnSpc>
                          <a:spcPct val="115000"/>
                        </a:lnSpc>
                        <a:spcBef>
                          <a:spcPts val="900"/>
                        </a:spcBef>
                        <a:spcAft>
                          <a:spcPts val="0"/>
                        </a:spcAft>
                        <a:buNone/>
                      </a:pPr>
                      <a:r>
                        <a:rPr lang="en"/>
                        <a:t>98.60%</a:t>
                      </a:r>
                      <a:endParaRPr/>
                    </a:p>
                  </a:txBody>
                  <a:tcPr marT="91425" marB="91425" marR="68575" marL="68575">
                    <a:lnL cap="flat" cmpd="sng" w="12675">
                      <a:solidFill>
                        <a:srgbClr val="BFBFBF"/>
                      </a:solidFill>
                      <a:prstDash val="solid"/>
                      <a:round/>
                      <a:headEnd len="sm" w="sm" type="none"/>
                      <a:tailEnd len="sm" w="sm" type="none"/>
                    </a:lnL>
                    <a:lnR cap="flat" cmpd="sng" w="12675">
                      <a:solidFill>
                        <a:srgbClr val="BFBFBF"/>
                      </a:solidFill>
                      <a:prstDash val="solid"/>
                      <a:round/>
                      <a:headEnd len="sm" w="sm" type="none"/>
                      <a:tailEnd len="sm" w="sm" type="none"/>
                    </a:lnR>
                    <a:lnT cap="flat" cmpd="sng" w="12675">
                      <a:solidFill>
                        <a:srgbClr val="BFBFBF"/>
                      </a:solidFill>
                      <a:prstDash val="solid"/>
                      <a:round/>
                      <a:headEnd len="sm" w="sm" type="none"/>
                      <a:tailEnd len="sm" w="sm" type="none"/>
                    </a:lnT>
                    <a:lnB cap="flat" cmpd="sng" w="12675">
                      <a:solidFill>
                        <a:srgbClr val="BFBFBF"/>
                      </a:solidFill>
                      <a:prstDash val="solid"/>
                      <a:round/>
                      <a:headEnd len="sm" w="sm" type="none"/>
                      <a:tailEnd len="sm" w="sm" type="none"/>
                    </a:lnB>
                    <a:solidFill>
                      <a:srgbClr val="FFFFFF"/>
                    </a:solidFill>
                  </a:tcPr>
                </a:tc>
                <a:tc>
                  <a:txBody>
                    <a:bodyPr/>
                    <a:lstStyle/>
                    <a:p>
                      <a:pPr indent="0" lvl="0" marL="0" rtl="0" algn="ctr">
                        <a:lnSpc>
                          <a:spcPct val="115000"/>
                        </a:lnSpc>
                        <a:spcBef>
                          <a:spcPts val="900"/>
                        </a:spcBef>
                        <a:spcAft>
                          <a:spcPts val="0"/>
                        </a:spcAft>
                        <a:buNone/>
                      </a:pPr>
                      <a:r>
                        <a:rPr lang="en"/>
                        <a:t>93.92%</a:t>
                      </a:r>
                      <a:endParaRPr/>
                    </a:p>
                  </a:txBody>
                  <a:tcPr marT="91425" marB="91425" marR="68575" marL="68575">
                    <a:lnL cap="flat" cmpd="sng" w="12675">
                      <a:solidFill>
                        <a:srgbClr val="BFBFBF"/>
                      </a:solidFill>
                      <a:prstDash val="solid"/>
                      <a:round/>
                      <a:headEnd len="sm" w="sm" type="none"/>
                      <a:tailEnd len="sm" w="sm" type="none"/>
                    </a:lnL>
                    <a:lnR cap="flat" cmpd="sng" w="12675">
                      <a:solidFill>
                        <a:srgbClr val="BFBFBF"/>
                      </a:solidFill>
                      <a:prstDash val="solid"/>
                      <a:round/>
                      <a:headEnd len="sm" w="sm" type="none"/>
                      <a:tailEnd len="sm" w="sm" type="none"/>
                    </a:lnR>
                    <a:lnT cap="flat" cmpd="sng" w="12675">
                      <a:solidFill>
                        <a:srgbClr val="BFBFBF"/>
                      </a:solidFill>
                      <a:prstDash val="solid"/>
                      <a:round/>
                      <a:headEnd len="sm" w="sm" type="none"/>
                      <a:tailEnd len="sm" w="sm" type="none"/>
                    </a:lnT>
                    <a:lnB cap="flat" cmpd="sng" w="12675">
                      <a:solidFill>
                        <a:srgbClr val="BFBFBF"/>
                      </a:solidFill>
                      <a:prstDash val="solid"/>
                      <a:round/>
                      <a:headEnd len="sm" w="sm" type="none"/>
                      <a:tailEnd len="sm" w="sm" type="none"/>
                    </a:lnB>
                    <a:solidFill>
                      <a:srgbClr val="FFFFFF"/>
                    </a:solidFill>
                  </a:tcPr>
                </a:tc>
                <a:tc>
                  <a:txBody>
                    <a:bodyPr/>
                    <a:lstStyle/>
                    <a:p>
                      <a:pPr indent="0" lvl="0" marL="0" rtl="0" algn="ctr">
                        <a:lnSpc>
                          <a:spcPct val="115000"/>
                        </a:lnSpc>
                        <a:spcBef>
                          <a:spcPts val="900"/>
                        </a:spcBef>
                        <a:spcAft>
                          <a:spcPts val="0"/>
                        </a:spcAft>
                        <a:buNone/>
                      </a:pPr>
                      <a:r>
                        <a:rPr lang="en"/>
                        <a:t>69.12%</a:t>
                      </a:r>
                      <a:endParaRPr/>
                    </a:p>
                  </a:txBody>
                  <a:tcPr marT="91425" marB="91425" marR="68575" marL="68575">
                    <a:lnL cap="flat" cmpd="sng" w="12675">
                      <a:solidFill>
                        <a:srgbClr val="BFBFBF"/>
                      </a:solidFill>
                      <a:prstDash val="solid"/>
                      <a:round/>
                      <a:headEnd len="sm" w="sm" type="none"/>
                      <a:tailEnd len="sm" w="sm" type="none"/>
                    </a:lnL>
                    <a:lnR cap="flat" cmpd="sng" w="12675">
                      <a:solidFill>
                        <a:srgbClr val="BFBFBF"/>
                      </a:solidFill>
                      <a:prstDash val="solid"/>
                      <a:round/>
                      <a:headEnd len="sm" w="sm" type="none"/>
                      <a:tailEnd len="sm" w="sm" type="none"/>
                    </a:lnR>
                    <a:lnT cap="flat" cmpd="sng" w="12675">
                      <a:solidFill>
                        <a:srgbClr val="BFBFBF"/>
                      </a:solidFill>
                      <a:prstDash val="solid"/>
                      <a:round/>
                      <a:headEnd len="sm" w="sm" type="none"/>
                      <a:tailEnd len="sm" w="sm" type="none"/>
                    </a:lnT>
                    <a:lnB cap="flat" cmpd="sng" w="12675">
                      <a:solidFill>
                        <a:srgbClr val="BFBFBF"/>
                      </a:solidFill>
                      <a:prstDash val="solid"/>
                      <a:round/>
                      <a:headEnd len="sm" w="sm" type="none"/>
                      <a:tailEnd len="sm" w="sm" type="none"/>
                    </a:lnB>
                    <a:solidFill>
                      <a:srgbClr val="FFFFFF"/>
                    </a:solidFill>
                  </a:tcPr>
                </a:tc>
              </a:tr>
              <a:tr h="522475">
                <a:tc>
                  <a:txBody>
                    <a:bodyPr/>
                    <a:lstStyle/>
                    <a:p>
                      <a:pPr indent="0" lvl="0" marL="0" rtl="0" algn="ctr">
                        <a:lnSpc>
                          <a:spcPct val="115000"/>
                        </a:lnSpc>
                        <a:spcBef>
                          <a:spcPts val="900"/>
                        </a:spcBef>
                        <a:spcAft>
                          <a:spcPts val="0"/>
                        </a:spcAft>
                        <a:buNone/>
                      </a:pPr>
                      <a:r>
                        <a:rPr b="1" lang="en" sz="1300"/>
                        <a:t>Recall</a:t>
                      </a:r>
                      <a:endParaRPr b="1" sz="1300"/>
                    </a:p>
                  </a:txBody>
                  <a:tcPr marT="91425" marB="91425" marR="68575" marL="68575">
                    <a:lnL cap="flat" cmpd="sng" w="12675">
                      <a:solidFill>
                        <a:srgbClr val="BFBFBF"/>
                      </a:solidFill>
                      <a:prstDash val="solid"/>
                      <a:round/>
                      <a:headEnd len="sm" w="sm" type="none"/>
                      <a:tailEnd len="sm" w="sm" type="none"/>
                    </a:lnL>
                    <a:lnR cap="flat" cmpd="sng" w="12675">
                      <a:solidFill>
                        <a:srgbClr val="BFBFBF"/>
                      </a:solidFill>
                      <a:prstDash val="solid"/>
                      <a:round/>
                      <a:headEnd len="sm" w="sm" type="none"/>
                      <a:tailEnd len="sm" w="sm" type="none"/>
                    </a:lnR>
                    <a:lnT cap="flat" cmpd="sng" w="12675">
                      <a:solidFill>
                        <a:srgbClr val="BFBFBF"/>
                      </a:solidFill>
                      <a:prstDash val="solid"/>
                      <a:round/>
                      <a:headEnd len="sm" w="sm" type="none"/>
                      <a:tailEnd len="sm" w="sm" type="none"/>
                    </a:lnT>
                    <a:lnB cap="flat" cmpd="sng" w="12675">
                      <a:solidFill>
                        <a:srgbClr val="BFBFBF"/>
                      </a:solidFill>
                      <a:prstDash val="solid"/>
                      <a:round/>
                      <a:headEnd len="sm" w="sm" type="none"/>
                      <a:tailEnd len="sm" w="sm" type="none"/>
                    </a:lnB>
                    <a:solidFill>
                      <a:srgbClr val="FFFFFF"/>
                    </a:solidFill>
                  </a:tcPr>
                </a:tc>
                <a:tc>
                  <a:txBody>
                    <a:bodyPr/>
                    <a:lstStyle/>
                    <a:p>
                      <a:pPr indent="0" lvl="0" marL="0" rtl="0" algn="ctr">
                        <a:lnSpc>
                          <a:spcPct val="115000"/>
                        </a:lnSpc>
                        <a:spcBef>
                          <a:spcPts val="900"/>
                        </a:spcBef>
                        <a:spcAft>
                          <a:spcPts val="0"/>
                        </a:spcAft>
                        <a:buNone/>
                      </a:pPr>
                      <a:r>
                        <a:rPr lang="en">
                          <a:solidFill>
                            <a:srgbClr val="0000FF"/>
                          </a:solidFill>
                        </a:rPr>
                        <a:t>98.90%</a:t>
                      </a:r>
                      <a:endParaRPr>
                        <a:solidFill>
                          <a:srgbClr val="0000FF"/>
                        </a:solidFill>
                      </a:endParaRPr>
                    </a:p>
                  </a:txBody>
                  <a:tcPr marT="91425" marB="91425" marR="68575" marL="68575">
                    <a:lnL cap="flat" cmpd="sng" w="12675">
                      <a:solidFill>
                        <a:srgbClr val="BFBFBF"/>
                      </a:solidFill>
                      <a:prstDash val="solid"/>
                      <a:round/>
                      <a:headEnd len="sm" w="sm" type="none"/>
                      <a:tailEnd len="sm" w="sm" type="none"/>
                    </a:lnL>
                    <a:lnR cap="flat" cmpd="sng" w="12675">
                      <a:solidFill>
                        <a:srgbClr val="BFBFBF"/>
                      </a:solidFill>
                      <a:prstDash val="solid"/>
                      <a:round/>
                      <a:headEnd len="sm" w="sm" type="none"/>
                      <a:tailEnd len="sm" w="sm" type="none"/>
                    </a:lnR>
                    <a:lnT cap="flat" cmpd="sng" w="12675">
                      <a:solidFill>
                        <a:srgbClr val="BFBFBF"/>
                      </a:solidFill>
                      <a:prstDash val="solid"/>
                      <a:round/>
                      <a:headEnd len="sm" w="sm" type="none"/>
                      <a:tailEnd len="sm" w="sm" type="none"/>
                    </a:lnT>
                    <a:lnB cap="flat" cmpd="sng" w="12675">
                      <a:solidFill>
                        <a:srgbClr val="BFBFBF"/>
                      </a:solidFill>
                      <a:prstDash val="solid"/>
                      <a:round/>
                      <a:headEnd len="sm" w="sm" type="none"/>
                      <a:tailEnd len="sm" w="sm" type="none"/>
                    </a:lnB>
                    <a:solidFill>
                      <a:srgbClr val="FFFFFF"/>
                    </a:solidFill>
                  </a:tcPr>
                </a:tc>
                <a:tc>
                  <a:txBody>
                    <a:bodyPr/>
                    <a:lstStyle/>
                    <a:p>
                      <a:pPr indent="0" lvl="0" marL="0" rtl="0" algn="ctr">
                        <a:lnSpc>
                          <a:spcPct val="115000"/>
                        </a:lnSpc>
                        <a:spcBef>
                          <a:spcPts val="900"/>
                        </a:spcBef>
                        <a:spcAft>
                          <a:spcPts val="0"/>
                        </a:spcAft>
                        <a:buNone/>
                      </a:pPr>
                      <a:r>
                        <a:rPr lang="en"/>
                        <a:t>96.58%</a:t>
                      </a:r>
                      <a:endParaRPr/>
                    </a:p>
                  </a:txBody>
                  <a:tcPr marT="91425" marB="91425" marR="68575" marL="68575">
                    <a:lnL cap="flat" cmpd="sng" w="12675">
                      <a:solidFill>
                        <a:srgbClr val="BFBFBF"/>
                      </a:solidFill>
                      <a:prstDash val="solid"/>
                      <a:round/>
                      <a:headEnd len="sm" w="sm" type="none"/>
                      <a:tailEnd len="sm" w="sm" type="none"/>
                    </a:lnL>
                    <a:lnR cap="flat" cmpd="sng" w="12675">
                      <a:solidFill>
                        <a:srgbClr val="BFBFBF"/>
                      </a:solidFill>
                      <a:prstDash val="solid"/>
                      <a:round/>
                      <a:headEnd len="sm" w="sm" type="none"/>
                      <a:tailEnd len="sm" w="sm" type="none"/>
                    </a:lnR>
                    <a:lnT cap="flat" cmpd="sng" w="12675">
                      <a:solidFill>
                        <a:srgbClr val="BFBFBF"/>
                      </a:solidFill>
                      <a:prstDash val="solid"/>
                      <a:round/>
                      <a:headEnd len="sm" w="sm" type="none"/>
                      <a:tailEnd len="sm" w="sm" type="none"/>
                    </a:lnT>
                    <a:lnB cap="flat" cmpd="sng" w="12675">
                      <a:solidFill>
                        <a:srgbClr val="BFBFBF"/>
                      </a:solidFill>
                      <a:prstDash val="solid"/>
                      <a:round/>
                      <a:headEnd len="sm" w="sm" type="none"/>
                      <a:tailEnd len="sm" w="sm" type="none"/>
                    </a:lnB>
                    <a:solidFill>
                      <a:srgbClr val="FFFFFF"/>
                    </a:solidFill>
                  </a:tcPr>
                </a:tc>
                <a:tc>
                  <a:txBody>
                    <a:bodyPr/>
                    <a:lstStyle/>
                    <a:p>
                      <a:pPr indent="0" lvl="0" marL="0" rtl="0" algn="ctr">
                        <a:lnSpc>
                          <a:spcPct val="115000"/>
                        </a:lnSpc>
                        <a:spcBef>
                          <a:spcPts val="900"/>
                        </a:spcBef>
                        <a:spcAft>
                          <a:spcPts val="0"/>
                        </a:spcAft>
                        <a:buNone/>
                      </a:pPr>
                      <a:r>
                        <a:rPr lang="en"/>
                        <a:t>98.65%</a:t>
                      </a:r>
                      <a:endParaRPr/>
                    </a:p>
                  </a:txBody>
                  <a:tcPr marT="91425" marB="91425" marR="68575" marL="68575">
                    <a:lnL cap="flat" cmpd="sng" w="12675">
                      <a:solidFill>
                        <a:srgbClr val="BFBFBF"/>
                      </a:solidFill>
                      <a:prstDash val="solid"/>
                      <a:round/>
                      <a:headEnd len="sm" w="sm" type="none"/>
                      <a:tailEnd len="sm" w="sm" type="none"/>
                    </a:lnL>
                    <a:lnR cap="flat" cmpd="sng" w="12675">
                      <a:solidFill>
                        <a:srgbClr val="BFBFBF"/>
                      </a:solidFill>
                      <a:prstDash val="solid"/>
                      <a:round/>
                      <a:headEnd len="sm" w="sm" type="none"/>
                      <a:tailEnd len="sm" w="sm" type="none"/>
                    </a:lnR>
                    <a:lnT cap="flat" cmpd="sng" w="12675">
                      <a:solidFill>
                        <a:srgbClr val="BFBFBF"/>
                      </a:solidFill>
                      <a:prstDash val="solid"/>
                      <a:round/>
                      <a:headEnd len="sm" w="sm" type="none"/>
                      <a:tailEnd len="sm" w="sm" type="none"/>
                    </a:lnT>
                    <a:lnB cap="flat" cmpd="sng" w="12675">
                      <a:solidFill>
                        <a:srgbClr val="BFBFBF"/>
                      </a:solidFill>
                      <a:prstDash val="solid"/>
                      <a:round/>
                      <a:headEnd len="sm" w="sm" type="none"/>
                      <a:tailEnd len="sm" w="sm" type="none"/>
                    </a:lnB>
                    <a:solidFill>
                      <a:srgbClr val="FFFFFF"/>
                    </a:solidFill>
                  </a:tcPr>
                </a:tc>
                <a:tc>
                  <a:txBody>
                    <a:bodyPr/>
                    <a:lstStyle/>
                    <a:p>
                      <a:pPr indent="0" lvl="0" marL="0" rtl="0" algn="ctr">
                        <a:lnSpc>
                          <a:spcPct val="115000"/>
                        </a:lnSpc>
                        <a:spcBef>
                          <a:spcPts val="900"/>
                        </a:spcBef>
                        <a:spcAft>
                          <a:spcPts val="0"/>
                        </a:spcAft>
                        <a:buNone/>
                      </a:pPr>
                      <a:r>
                        <a:rPr lang="en"/>
                        <a:t>95.31%</a:t>
                      </a:r>
                      <a:endParaRPr/>
                    </a:p>
                  </a:txBody>
                  <a:tcPr marT="91425" marB="91425" marR="68575" marL="68575">
                    <a:lnL cap="flat" cmpd="sng" w="12675">
                      <a:solidFill>
                        <a:srgbClr val="BFBFBF"/>
                      </a:solidFill>
                      <a:prstDash val="solid"/>
                      <a:round/>
                      <a:headEnd len="sm" w="sm" type="none"/>
                      <a:tailEnd len="sm" w="sm" type="none"/>
                    </a:lnL>
                    <a:lnR cap="flat" cmpd="sng" w="12675">
                      <a:solidFill>
                        <a:srgbClr val="BFBFBF"/>
                      </a:solidFill>
                      <a:prstDash val="solid"/>
                      <a:round/>
                      <a:headEnd len="sm" w="sm" type="none"/>
                      <a:tailEnd len="sm" w="sm" type="none"/>
                    </a:lnR>
                    <a:lnT cap="flat" cmpd="sng" w="12675">
                      <a:solidFill>
                        <a:srgbClr val="BFBFBF"/>
                      </a:solidFill>
                      <a:prstDash val="solid"/>
                      <a:round/>
                      <a:headEnd len="sm" w="sm" type="none"/>
                      <a:tailEnd len="sm" w="sm" type="none"/>
                    </a:lnT>
                    <a:lnB cap="flat" cmpd="sng" w="12675">
                      <a:solidFill>
                        <a:srgbClr val="BFBFBF"/>
                      </a:solidFill>
                      <a:prstDash val="solid"/>
                      <a:round/>
                      <a:headEnd len="sm" w="sm" type="none"/>
                      <a:tailEnd len="sm" w="sm" type="none"/>
                    </a:lnB>
                    <a:solidFill>
                      <a:srgbClr val="FFFFFF"/>
                    </a:solidFill>
                  </a:tcPr>
                </a:tc>
                <a:tc>
                  <a:txBody>
                    <a:bodyPr/>
                    <a:lstStyle/>
                    <a:p>
                      <a:pPr indent="0" lvl="0" marL="0" rtl="0" algn="ctr">
                        <a:lnSpc>
                          <a:spcPct val="115000"/>
                        </a:lnSpc>
                        <a:spcBef>
                          <a:spcPts val="900"/>
                        </a:spcBef>
                        <a:spcAft>
                          <a:spcPts val="0"/>
                        </a:spcAft>
                        <a:buNone/>
                      </a:pPr>
                      <a:r>
                        <a:rPr lang="en"/>
                        <a:t>98.22%</a:t>
                      </a:r>
                      <a:endParaRPr/>
                    </a:p>
                  </a:txBody>
                  <a:tcPr marT="91425" marB="91425" marR="68575" marL="68575">
                    <a:lnL cap="flat" cmpd="sng" w="12675">
                      <a:solidFill>
                        <a:srgbClr val="BFBFBF"/>
                      </a:solidFill>
                      <a:prstDash val="solid"/>
                      <a:round/>
                      <a:headEnd len="sm" w="sm" type="none"/>
                      <a:tailEnd len="sm" w="sm" type="none"/>
                    </a:lnL>
                    <a:lnR cap="flat" cmpd="sng" w="12675">
                      <a:solidFill>
                        <a:srgbClr val="BFBFBF"/>
                      </a:solidFill>
                      <a:prstDash val="solid"/>
                      <a:round/>
                      <a:headEnd len="sm" w="sm" type="none"/>
                      <a:tailEnd len="sm" w="sm" type="none"/>
                    </a:lnR>
                    <a:lnT cap="flat" cmpd="sng" w="12675">
                      <a:solidFill>
                        <a:srgbClr val="BFBFBF"/>
                      </a:solidFill>
                      <a:prstDash val="solid"/>
                      <a:round/>
                      <a:headEnd len="sm" w="sm" type="none"/>
                      <a:tailEnd len="sm" w="sm" type="none"/>
                    </a:lnT>
                    <a:lnB cap="flat" cmpd="sng" w="12675">
                      <a:solidFill>
                        <a:srgbClr val="BFBFBF"/>
                      </a:solidFill>
                      <a:prstDash val="solid"/>
                      <a:round/>
                      <a:headEnd len="sm" w="sm" type="none"/>
                      <a:tailEnd len="sm" w="sm" type="none"/>
                    </a:lnB>
                    <a:solidFill>
                      <a:srgbClr val="FFFFFF"/>
                    </a:solidFill>
                  </a:tcPr>
                </a:tc>
              </a:tr>
              <a:tr h="522475">
                <a:tc>
                  <a:txBody>
                    <a:bodyPr/>
                    <a:lstStyle/>
                    <a:p>
                      <a:pPr indent="0" lvl="0" marL="0" rtl="0" algn="ctr">
                        <a:lnSpc>
                          <a:spcPct val="115000"/>
                        </a:lnSpc>
                        <a:spcBef>
                          <a:spcPts val="900"/>
                        </a:spcBef>
                        <a:spcAft>
                          <a:spcPts val="0"/>
                        </a:spcAft>
                        <a:buNone/>
                      </a:pPr>
                      <a:r>
                        <a:rPr b="1" lang="en" sz="1300"/>
                        <a:t>Precision</a:t>
                      </a:r>
                      <a:endParaRPr b="1" sz="1300"/>
                    </a:p>
                  </a:txBody>
                  <a:tcPr marT="91425" marB="91425" marR="68575" marL="68575">
                    <a:lnL cap="flat" cmpd="sng" w="12675">
                      <a:solidFill>
                        <a:srgbClr val="BFBFBF"/>
                      </a:solidFill>
                      <a:prstDash val="solid"/>
                      <a:round/>
                      <a:headEnd len="sm" w="sm" type="none"/>
                      <a:tailEnd len="sm" w="sm" type="none"/>
                    </a:lnL>
                    <a:lnR cap="flat" cmpd="sng" w="12675">
                      <a:solidFill>
                        <a:srgbClr val="BFBFBF"/>
                      </a:solidFill>
                      <a:prstDash val="solid"/>
                      <a:round/>
                      <a:headEnd len="sm" w="sm" type="none"/>
                      <a:tailEnd len="sm" w="sm" type="none"/>
                    </a:lnR>
                    <a:lnT cap="flat" cmpd="sng" w="12675">
                      <a:solidFill>
                        <a:srgbClr val="BFBFBF"/>
                      </a:solidFill>
                      <a:prstDash val="solid"/>
                      <a:round/>
                      <a:headEnd len="sm" w="sm" type="none"/>
                      <a:tailEnd len="sm" w="sm" type="none"/>
                    </a:lnT>
                    <a:lnB cap="flat" cmpd="sng" w="12675">
                      <a:solidFill>
                        <a:srgbClr val="BFBFBF"/>
                      </a:solidFill>
                      <a:prstDash val="solid"/>
                      <a:round/>
                      <a:headEnd len="sm" w="sm" type="none"/>
                      <a:tailEnd len="sm" w="sm" type="none"/>
                    </a:lnB>
                    <a:solidFill>
                      <a:srgbClr val="FFFFFF"/>
                    </a:solidFill>
                  </a:tcPr>
                </a:tc>
                <a:tc>
                  <a:txBody>
                    <a:bodyPr/>
                    <a:lstStyle/>
                    <a:p>
                      <a:pPr indent="0" lvl="0" marL="0" rtl="0" algn="ctr">
                        <a:lnSpc>
                          <a:spcPct val="115000"/>
                        </a:lnSpc>
                        <a:spcBef>
                          <a:spcPts val="900"/>
                        </a:spcBef>
                        <a:spcAft>
                          <a:spcPts val="0"/>
                        </a:spcAft>
                        <a:buNone/>
                      </a:pPr>
                      <a:r>
                        <a:rPr lang="en"/>
                        <a:t>98.57%</a:t>
                      </a:r>
                      <a:endParaRPr/>
                    </a:p>
                  </a:txBody>
                  <a:tcPr marT="91425" marB="91425" marR="68575" marL="68575">
                    <a:lnL cap="flat" cmpd="sng" w="12675">
                      <a:solidFill>
                        <a:srgbClr val="BFBFBF"/>
                      </a:solidFill>
                      <a:prstDash val="solid"/>
                      <a:round/>
                      <a:headEnd len="sm" w="sm" type="none"/>
                      <a:tailEnd len="sm" w="sm" type="none"/>
                    </a:lnL>
                    <a:lnR cap="flat" cmpd="sng" w="12675">
                      <a:solidFill>
                        <a:srgbClr val="BFBFBF"/>
                      </a:solidFill>
                      <a:prstDash val="solid"/>
                      <a:round/>
                      <a:headEnd len="sm" w="sm" type="none"/>
                      <a:tailEnd len="sm" w="sm" type="none"/>
                    </a:lnR>
                    <a:lnT cap="flat" cmpd="sng" w="12675">
                      <a:solidFill>
                        <a:srgbClr val="BFBFBF"/>
                      </a:solidFill>
                      <a:prstDash val="solid"/>
                      <a:round/>
                      <a:headEnd len="sm" w="sm" type="none"/>
                      <a:tailEnd len="sm" w="sm" type="none"/>
                    </a:lnT>
                    <a:lnB cap="flat" cmpd="sng" w="12675">
                      <a:solidFill>
                        <a:srgbClr val="BFBFBF"/>
                      </a:solidFill>
                      <a:prstDash val="solid"/>
                      <a:round/>
                      <a:headEnd len="sm" w="sm" type="none"/>
                      <a:tailEnd len="sm" w="sm" type="none"/>
                    </a:lnB>
                    <a:solidFill>
                      <a:srgbClr val="FFFFFF"/>
                    </a:solidFill>
                  </a:tcPr>
                </a:tc>
                <a:tc>
                  <a:txBody>
                    <a:bodyPr/>
                    <a:lstStyle/>
                    <a:p>
                      <a:pPr indent="0" lvl="0" marL="0" rtl="0" algn="ctr">
                        <a:lnSpc>
                          <a:spcPct val="115000"/>
                        </a:lnSpc>
                        <a:spcBef>
                          <a:spcPts val="900"/>
                        </a:spcBef>
                        <a:spcAft>
                          <a:spcPts val="0"/>
                        </a:spcAft>
                        <a:buNone/>
                      </a:pPr>
                      <a:r>
                        <a:rPr lang="en"/>
                        <a:t>95.49%</a:t>
                      </a:r>
                      <a:endParaRPr/>
                    </a:p>
                  </a:txBody>
                  <a:tcPr marT="91425" marB="91425" marR="68575" marL="68575">
                    <a:lnL cap="flat" cmpd="sng" w="12675">
                      <a:solidFill>
                        <a:srgbClr val="BFBFBF"/>
                      </a:solidFill>
                      <a:prstDash val="solid"/>
                      <a:round/>
                      <a:headEnd len="sm" w="sm" type="none"/>
                      <a:tailEnd len="sm" w="sm" type="none"/>
                    </a:lnL>
                    <a:lnR cap="flat" cmpd="sng" w="12675">
                      <a:solidFill>
                        <a:srgbClr val="BFBFBF"/>
                      </a:solidFill>
                      <a:prstDash val="solid"/>
                      <a:round/>
                      <a:headEnd len="sm" w="sm" type="none"/>
                      <a:tailEnd len="sm" w="sm" type="none"/>
                    </a:lnR>
                    <a:lnT cap="flat" cmpd="sng" w="12675">
                      <a:solidFill>
                        <a:srgbClr val="BFBFBF"/>
                      </a:solidFill>
                      <a:prstDash val="solid"/>
                      <a:round/>
                      <a:headEnd len="sm" w="sm" type="none"/>
                      <a:tailEnd len="sm" w="sm" type="none"/>
                    </a:lnT>
                    <a:lnB cap="flat" cmpd="sng" w="12675">
                      <a:solidFill>
                        <a:srgbClr val="BFBFBF"/>
                      </a:solidFill>
                      <a:prstDash val="solid"/>
                      <a:round/>
                      <a:headEnd len="sm" w="sm" type="none"/>
                      <a:tailEnd len="sm" w="sm" type="none"/>
                    </a:lnB>
                    <a:solidFill>
                      <a:srgbClr val="FFFFFF"/>
                    </a:solidFill>
                  </a:tcPr>
                </a:tc>
                <a:tc>
                  <a:txBody>
                    <a:bodyPr/>
                    <a:lstStyle/>
                    <a:p>
                      <a:pPr indent="0" lvl="0" marL="0" rtl="0" algn="ctr">
                        <a:lnSpc>
                          <a:spcPct val="115000"/>
                        </a:lnSpc>
                        <a:spcBef>
                          <a:spcPts val="900"/>
                        </a:spcBef>
                        <a:spcAft>
                          <a:spcPts val="0"/>
                        </a:spcAft>
                        <a:buNone/>
                      </a:pPr>
                      <a:r>
                        <a:rPr lang="en">
                          <a:solidFill>
                            <a:srgbClr val="0000FF"/>
                          </a:solidFill>
                        </a:rPr>
                        <a:t>98.69%</a:t>
                      </a:r>
                      <a:endParaRPr>
                        <a:solidFill>
                          <a:srgbClr val="0000FF"/>
                        </a:solidFill>
                      </a:endParaRPr>
                    </a:p>
                  </a:txBody>
                  <a:tcPr marT="91425" marB="91425" marR="68575" marL="68575">
                    <a:lnL cap="flat" cmpd="sng" w="12675">
                      <a:solidFill>
                        <a:srgbClr val="BFBFBF"/>
                      </a:solidFill>
                      <a:prstDash val="solid"/>
                      <a:round/>
                      <a:headEnd len="sm" w="sm" type="none"/>
                      <a:tailEnd len="sm" w="sm" type="none"/>
                    </a:lnL>
                    <a:lnR cap="flat" cmpd="sng" w="12675">
                      <a:solidFill>
                        <a:srgbClr val="BFBFBF"/>
                      </a:solidFill>
                      <a:prstDash val="solid"/>
                      <a:round/>
                      <a:headEnd len="sm" w="sm" type="none"/>
                      <a:tailEnd len="sm" w="sm" type="none"/>
                    </a:lnR>
                    <a:lnT cap="flat" cmpd="sng" w="12675">
                      <a:solidFill>
                        <a:srgbClr val="BFBFBF"/>
                      </a:solidFill>
                      <a:prstDash val="solid"/>
                      <a:round/>
                      <a:headEnd len="sm" w="sm" type="none"/>
                      <a:tailEnd len="sm" w="sm" type="none"/>
                    </a:lnT>
                    <a:lnB cap="flat" cmpd="sng" w="12675">
                      <a:solidFill>
                        <a:srgbClr val="BFBFBF"/>
                      </a:solidFill>
                      <a:prstDash val="solid"/>
                      <a:round/>
                      <a:headEnd len="sm" w="sm" type="none"/>
                      <a:tailEnd len="sm" w="sm" type="none"/>
                    </a:lnB>
                    <a:solidFill>
                      <a:srgbClr val="FFFFFF"/>
                    </a:solidFill>
                  </a:tcPr>
                </a:tc>
                <a:tc>
                  <a:txBody>
                    <a:bodyPr/>
                    <a:lstStyle/>
                    <a:p>
                      <a:pPr indent="0" lvl="0" marL="0" rtl="0" algn="ctr">
                        <a:lnSpc>
                          <a:spcPct val="115000"/>
                        </a:lnSpc>
                        <a:spcBef>
                          <a:spcPts val="900"/>
                        </a:spcBef>
                        <a:spcAft>
                          <a:spcPts val="0"/>
                        </a:spcAft>
                        <a:buNone/>
                      </a:pPr>
                      <a:r>
                        <a:rPr lang="en"/>
                        <a:t>93.3%</a:t>
                      </a:r>
                      <a:endParaRPr/>
                    </a:p>
                  </a:txBody>
                  <a:tcPr marT="91425" marB="91425" marR="68575" marL="68575">
                    <a:lnL cap="flat" cmpd="sng" w="12675">
                      <a:solidFill>
                        <a:srgbClr val="BFBFBF"/>
                      </a:solidFill>
                      <a:prstDash val="solid"/>
                      <a:round/>
                      <a:headEnd len="sm" w="sm" type="none"/>
                      <a:tailEnd len="sm" w="sm" type="none"/>
                    </a:lnL>
                    <a:lnR cap="flat" cmpd="sng" w="12675">
                      <a:solidFill>
                        <a:srgbClr val="BFBFBF"/>
                      </a:solidFill>
                      <a:prstDash val="solid"/>
                      <a:round/>
                      <a:headEnd len="sm" w="sm" type="none"/>
                      <a:tailEnd len="sm" w="sm" type="none"/>
                    </a:lnR>
                    <a:lnT cap="flat" cmpd="sng" w="12675">
                      <a:solidFill>
                        <a:srgbClr val="BFBFBF"/>
                      </a:solidFill>
                      <a:prstDash val="solid"/>
                      <a:round/>
                      <a:headEnd len="sm" w="sm" type="none"/>
                      <a:tailEnd len="sm" w="sm" type="none"/>
                    </a:lnT>
                    <a:lnB cap="flat" cmpd="sng" w="12675">
                      <a:solidFill>
                        <a:srgbClr val="BFBFBF"/>
                      </a:solidFill>
                      <a:prstDash val="solid"/>
                      <a:round/>
                      <a:headEnd len="sm" w="sm" type="none"/>
                      <a:tailEnd len="sm" w="sm" type="none"/>
                    </a:lnB>
                    <a:solidFill>
                      <a:srgbClr val="FFFFFF"/>
                    </a:solidFill>
                  </a:tcPr>
                </a:tc>
                <a:tc>
                  <a:txBody>
                    <a:bodyPr/>
                    <a:lstStyle/>
                    <a:p>
                      <a:pPr indent="0" lvl="0" marL="0" rtl="0" algn="ctr">
                        <a:lnSpc>
                          <a:spcPct val="115000"/>
                        </a:lnSpc>
                        <a:spcBef>
                          <a:spcPts val="900"/>
                        </a:spcBef>
                        <a:spcAft>
                          <a:spcPts val="0"/>
                        </a:spcAft>
                        <a:buNone/>
                      </a:pPr>
                      <a:r>
                        <a:rPr lang="en"/>
                        <a:t>63.36%</a:t>
                      </a:r>
                      <a:endParaRPr/>
                    </a:p>
                  </a:txBody>
                  <a:tcPr marT="91425" marB="91425" marR="68575" marL="68575">
                    <a:lnL cap="flat" cmpd="sng" w="12675">
                      <a:solidFill>
                        <a:srgbClr val="BFBFBF"/>
                      </a:solidFill>
                      <a:prstDash val="solid"/>
                      <a:round/>
                      <a:headEnd len="sm" w="sm" type="none"/>
                      <a:tailEnd len="sm" w="sm" type="none"/>
                    </a:lnL>
                    <a:lnR cap="flat" cmpd="sng" w="12675">
                      <a:solidFill>
                        <a:srgbClr val="BFBFBF"/>
                      </a:solidFill>
                      <a:prstDash val="solid"/>
                      <a:round/>
                      <a:headEnd len="sm" w="sm" type="none"/>
                      <a:tailEnd len="sm" w="sm" type="none"/>
                    </a:lnR>
                    <a:lnT cap="flat" cmpd="sng" w="12675">
                      <a:solidFill>
                        <a:srgbClr val="BFBFBF"/>
                      </a:solidFill>
                      <a:prstDash val="solid"/>
                      <a:round/>
                      <a:headEnd len="sm" w="sm" type="none"/>
                      <a:tailEnd len="sm" w="sm" type="none"/>
                    </a:lnT>
                    <a:lnB cap="flat" cmpd="sng" w="12675">
                      <a:solidFill>
                        <a:srgbClr val="BFBFBF"/>
                      </a:solidFill>
                      <a:prstDash val="solid"/>
                      <a:round/>
                      <a:headEnd len="sm" w="sm" type="none"/>
                      <a:tailEnd len="sm" w="sm" type="none"/>
                    </a:lnB>
                    <a:solidFill>
                      <a:srgbClr val="FFFFFF"/>
                    </a:solidFill>
                  </a:tcPr>
                </a:tc>
              </a:tr>
              <a:tr h="522475">
                <a:tc>
                  <a:txBody>
                    <a:bodyPr/>
                    <a:lstStyle/>
                    <a:p>
                      <a:pPr indent="0" lvl="0" marL="0" rtl="0" algn="ctr">
                        <a:lnSpc>
                          <a:spcPct val="115000"/>
                        </a:lnSpc>
                        <a:spcBef>
                          <a:spcPts val="900"/>
                        </a:spcBef>
                        <a:spcAft>
                          <a:spcPts val="0"/>
                        </a:spcAft>
                        <a:buNone/>
                      </a:pPr>
                      <a:r>
                        <a:rPr b="1" lang="en" sz="1300"/>
                        <a:t>F-measure</a:t>
                      </a:r>
                      <a:endParaRPr b="1" sz="1300"/>
                    </a:p>
                  </a:txBody>
                  <a:tcPr marT="91425" marB="91425" marR="68575" marL="68575">
                    <a:lnL cap="flat" cmpd="sng" w="12675">
                      <a:solidFill>
                        <a:srgbClr val="BFBFBF"/>
                      </a:solidFill>
                      <a:prstDash val="solid"/>
                      <a:round/>
                      <a:headEnd len="sm" w="sm" type="none"/>
                      <a:tailEnd len="sm" w="sm" type="none"/>
                    </a:lnL>
                    <a:lnR cap="flat" cmpd="sng" w="12675">
                      <a:solidFill>
                        <a:srgbClr val="BFBFBF"/>
                      </a:solidFill>
                      <a:prstDash val="solid"/>
                      <a:round/>
                      <a:headEnd len="sm" w="sm" type="none"/>
                      <a:tailEnd len="sm" w="sm" type="none"/>
                    </a:lnR>
                    <a:lnT cap="flat" cmpd="sng" w="12675">
                      <a:solidFill>
                        <a:srgbClr val="BFBFBF"/>
                      </a:solidFill>
                      <a:prstDash val="solid"/>
                      <a:round/>
                      <a:headEnd len="sm" w="sm" type="none"/>
                      <a:tailEnd len="sm" w="sm" type="none"/>
                    </a:lnT>
                    <a:lnB cap="flat" cmpd="sng" w="12675">
                      <a:solidFill>
                        <a:srgbClr val="BFBFBF"/>
                      </a:solidFill>
                      <a:prstDash val="solid"/>
                      <a:round/>
                      <a:headEnd len="sm" w="sm" type="none"/>
                      <a:tailEnd len="sm" w="sm" type="none"/>
                    </a:lnB>
                    <a:solidFill>
                      <a:srgbClr val="FFFFFF"/>
                    </a:solidFill>
                  </a:tcPr>
                </a:tc>
                <a:tc>
                  <a:txBody>
                    <a:bodyPr/>
                    <a:lstStyle/>
                    <a:p>
                      <a:pPr indent="0" lvl="0" marL="0" rtl="0" algn="ctr">
                        <a:lnSpc>
                          <a:spcPct val="115000"/>
                        </a:lnSpc>
                        <a:spcBef>
                          <a:spcPts val="900"/>
                        </a:spcBef>
                        <a:spcAft>
                          <a:spcPts val="0"/>
                        </a:spcAft>
                        <a:buNone/>
                      </a:pPr>
                      <a:r>
                        <a:rPr lang="en">
                          <a:solidFill>
                            <a:srgbClr val="0000FF"/>
                          </a:solidFill>
                        </a:rPr>
                        <a:t>98.73%</a:t>
                      </a:r>
                      <a:endParaRPr>
                        <a:solidFill>
                          <a:srgbClr val="0000FF"/>
                        </a:solidFill>
                      </a:endParaRPr>
                    </a:p>
                  </a:txBody>
                  <a:tcPr marT="91425" marB="91425" marR="68575" marL="68575">
                    <a:lnL cap="flat" cmpd="sng" w="12675">
                      <a:solidFill>
                        <a:srgbClr val="BFBFBF"/>
                      </a:solidFill>
                      <a:prstDash val="solid"/>
                      <a:round/>
                      <a:headEnd len="sm" w="sm" type="none"/>
                      <a:tailEnd len="sm" w="sm" type="none"/>
                    </a:lnL>
                    <a:lnR cap="flat" cmpd="sng" w="12675">
                      <a:solidFill>
                        <a:srgbClr val="BFBFBF"/>
                      </a:solidFill>
                      <a:prstDash val="solid"/>
                      <a:round/>
                      <a:headEnd len="sm" w="sm" type="none"/>
                      <a:tailEnd len="sm" w="sm" type="none"/>
                    </a:lnR>
                    <a:lnT cap="flat" cmpd="sng" w="12675">
                      <a:solidFill>
                        <a:srgbClr val="BFBFBF"/>
                      </a:solidFill>
                      <a:prstDash val="solid"/>
                      <a:round/>
                      <a:headEnd len="sm" w="sm" type="none"/>
                      <a:tailEnd len="sm" w="sm" type="none"/>
                    </a:lnT>
                    <a:lnB cap="flat" cmpd="sng" w="12675">
                      <a:solidFill>
                        <a:srgbClr val="BFBFBF"/>
                      </a:solidFill>
                      <a:prstDash val="solid"/>
                      <a:round/>
                      <a:headEnd len="sm" w="sm" type="none"/>
                      <a:tailEnd len="sm" w="sm" type="none"/>
                    </a:lnB>
                    <a:solidFill>
                      <a:srgbClr val="FFFFFF"/>
                    </a:solidFill>
                  </a:tcPr>
                </a:tc>
                <a:tc>
                  <a:txBody>
                    <a:bodyPr/>
                    <a:lstStyle/>
                    <a:p>
                      <a:pPr indent="0" lvl="0" marL="0" rtl="0" algn="ctr">
                        <a:lnSpc>
                          <a:spcPct val="115000"/>
                        </a:lnSpc>
                        <a:spcBef>
                          <a:spcPts val="900"/>
                        </a:spcBef>
                        <a:spcAft>
                          <a:spcPts val="0"/>
                        </a:spcAft>
                        <a:buNone/>
                      </a:pPr>
                      <a:r>
                        <a:rPr lang="en"/>
                        <a:t>96.03%</a:t>
                      </a:r>
                      <a:endParaRPr/>
                    </a:p>
                  </a:txBody>
                  <a:tcPr marT="91425" marB="91425" marR="68575" marL="68575">
                    <a:lnL cap="flat" cmpd="sng" w="12675">
                      <a:solidFill>
                        <a:srgbClr val="BFBFBF"/>
                      </a:solidFill>
                      <a:prstDash val="solid"/>
                      <a:round/>
                      <a:headEnd len="sm" w="sm" type="none"/>
                      <a:tailEnd len="sm" w="sm" type="none"/>
                    </a:lnL>
                    <a:lnR cap="flat" cmpd="sng" w="12675">
                      <a:solidFill>
                        <a:srgbClr val="BFBFBF"/>
                      </a:solidFill>
                      <a:prstDash val="solid"/>
                      <a:round/>
                      <a:headEnd len="sm" w="sm" type="none"/>
                      <a:tailEnd len="sm" w="sm" type="none"/>
                    </a:lnR>
                    <a:lnT cap="flat" cmpd="sng" w="12675">
                      <a:solidFill>
                        <a:srgbClr val="BFBFBF"/>
                      </a:solidFill>
                      <a:prstDash val="solid"/>
                      <a:round/>
                      <a:headEnd len="sm" w="sm" type="none"/>
                      <a:tailEnd len="sm" w="sm" type="none"/>
                    </a:lnT>
                    <a:lnB cap="flat" cmpd="sng" w="12675">
                      <a:solidFill>
                        <a:srgbClr val="BFBFBF"/>
                      </a:solidFill>
                      <a:prstDash val="solid"/>
                      <a:round/>
                      <a:headEnd len="sm" w="sm" type="none"/>
                      <a:tailEnd len="sm" w="sm" type="none"/>
                    </a:lnB>
                    <a:solidFill>
                      <a:srgbClr val="FFFFFF"/>
                    </a:solidFill>
                  </a:tcPr>
                </a:tc>
                <a:tc>
                  <a:txBody>
                    <a:bodyPr/>
                    <a:lstStyle/>
                    <a:p>
                      <a:pPr indent="0" lvl="0" marL="0" rtl="0" algn="ctr">
                        <a:lnSpc>
                          <a:spcPct val="115000"/>
                        </a:lnSpc>
                        <a:spcBef>
                          <a:spcPts val="900"/>
                        </a:spcBef>
                        <a:spcAft>
                          <a:spcPts val="0"/>
                        </a:spcAft>
                        <a:buNone/>
                      </a:pPr>
                      <a:r>
                        <a:rPr lang="en"/>
                        <a:t>98.67%</a:t>
                      </a:r>
                      <a:endParaRPr/>
                    </a:p>
                  </a:txBody>
                  <a:tcPr marT="91425" marB="91425" marR="68575" marL="68575">
                    <a:lnL cap="flat" cmpd="sng" w="12675">
                      <a:solidFill>
                        <a:srgbClr val="BFBFBF"/>
                      </a:solidFill>
                      <a:prstDash val="solid"/>
                      <a:round/>
                      <a:headEnd len="sm" w="sm" type="none"/>
                      <a:tailEnd len="sm" w="sm" type="none"/>
                    </a:lnL>
                    <a:lnR cap="flat" cmpd="sng" w="12675">
                      <a:solidFill>
                        <a:srgbClr val="BFBFBF"/>
                      </a:solidFill>
                      <a:prstDash val="solid"/>
                      <a:round/>
                      <a:headEnd len="sm" w="sm" type="none"/>
                      <a:tailEnd len="sm" w="sm" type="none"/>
                    </a:lnR>
                    <a:lnT cap="flat" cmpd="sng" w="12675">
                      <a:solidFill>
                        <a:srgbClr val="BFBFBF"/>
                      </a:solidFill>
                      <a:prstDash val="solid"/>
                      <a:round/>
                      <a:headEnd len="sm" w="sm" type="none"/>
                      <a:tailEnd len="sm" w="sm" type="none"/>
                    </a:lnT>
                    <a:lnB cap="flat" cmpd="sng" w="12675">
                      <a:solidFill>
                        <a:srgbClr val="BFBFBF"/>
                      </a:solidFill>
                      <a:prstDash val="solid"/>
                      <a:round/>
                      <a:headEnd len="sm" w="sm" type="none"/>
                      <a:tailEnd len="sm" w="sm" type="none"/>
                    </a:lnB>
                    <a:solidFill>
                      <a:srgbClr val="FFFFFF"/>
                    </a:solidFill>
                  </a:tcPr>
                </a:tc>
                <a:tc>
                  <a:txBody>
                    <a:bodyPr/>
                    <a:lstStyle/>
                    <a:p>
                      <a:pPr indent="0" lvl="0" marL="0" rtl="0" algn="ctr">
                        <a:lnSpc>
                          <a:spcPct val="115000"/>
                        </a:lnSpc>
                        <a:spcBef>
                          <a:spcPts val="900"/>
                        </a:spcBef>
                        <a:spcAft>
                          <a:spcPts val="0"/>
                        </a:spcAft>
                        <a:buNone/>
                      </a:pPr>
                      <a:r>
                        <a:rPr lang="en"/>
                        <a:t>94.29%</a:t>
                      </a:r>
                      <a:endParaRPr/>
                    </a:p>
                  </a:txBody>
                  <a:tcPr marT="91425" marB="91425" marR="68575" marL="68575">
                    <a:lnL cap="flat" cmpd="sng" w="12675">
                      <a:solidFill>
                        <a:srgbClr val="BFBFBF"/>
                      </a:solidFill>
                      <a:prstDash val="solid"/>
                      <a:round/>
                      <a:headEnd len="sm" w="sm" type="none"/>
                      <a:tailEnd len="sm" w="sm" type="none"/>
                    </a:lnL>
                    <a:lnR cap="flat" cmpd="sng" w="12675">
                      <a:solidFill>
                        <a:srgbClr val="BFBFBF"/>
                      </a:solidFill>
                      <a:prstDash val="solid"/>
                      <a:round/>
                      <a:headEnd len="sm" w="sm" type="none"/>
                      <a:tailEnd len="sm" w="sm" type="none"/>
                    </a:lnR>
                    <a:lnT cap="flat" cmpd="sng" w="12675">
                      <a:solidFill>
                        <a:srgbClr val="BFBFBF"/>
                      </a:solidFill>
                      <a:prstDash val="solid"/>
                      <a:round/>
                      <a:headEnd len="sm" w="sm" type="none"/>
                      <a:tailEnd len="sm" w="sm" type="none"/>
                    </a:lnT>
                    <a:lnB cap="flat" cmpd="sng" w="12675">
                      <a:solidFill>
                        <a:srgbClr val="BFBFBF"/>
                      </a:solidFill>
                      <a:prstDash val="solid"/>
                      <a:round/>
                      <a:headEnd len="sm" w="sm" type="none"/>
                      <a:tailEnd len="sm" w="sm" type="none"/>
                    </a:lnB>
                    <a:solidFill>
                      <a:srgbClr val="FFFFFF"/>
                    </a:solidFill>
                  </a:tcPr>
                </a:tc>
                <a:tc>
                  <a:txBody>
                    <a:bodyPr/>
                    <a:lstStyle/>
                    <a:p>
                      <a:pPr indent="0" lvl="0" marL="0" rtl="0" algn="ctr">
                        <a:lnSpc>
                          <a:spcPct val="115000"/>
                        </a:lnSpc>
                        <a:spcBef>
                          <a:spcPts val="900"/>
                        </a:spcBef>
                        <a:spcAft>
                          <a:spcPts val="0"/>
                        </a:spcAft>
                        <a:buNone/>
                      </a:pPr>
                      <a:r>
                        <a:rPr lang="en"/>
                        <a:t>77.03%</a:t>
                      </a:r>
                      <a:endParaRPr/>
                    </a:p>
                  </a:txBody>
                  <a:tcPr marT="91425" marB="91425" marR="68575" marL="68575">
                    <a:lnL cap="flat" cmpd="sng" w="12675">
                      <a:solidFill>
                        <a:srgbClr val="BFBFBF"/>
                      </a:solidFill>
                      <a:prstDash val="solid"/>
                      <a:round/>
                      <a:headEnd len="sm" w="sm" type="none"/>
                      <a:tailEnd len="sm" w="sm" type="none"/>
                    </a:lnL>
                    <a:lnR cap="flat" cmpd="sng" w="12675">
                      <a:solidFill>
                        <a:srgbClr val="BFBFBF"/>
                      </a:solidFill>
                      <a:prstDash val="solid"/>
                      <a:round/>
                      <a:headEnd len="sm" w="sm" type="none"/>
                      <a:tailEnd len="sm" w="sm" type="none"/>
                    </a:lnR>
                    <a:lnT cap="flat" cmpd="sng" w="12675">
                      <a:solidFill>
                        <a:srgbClr val="BFBFBF"/>
                      </a:solidFill>
                      <a:prstDash val="solid"/>
                      <a:round/>
                      <a:headEnd len="sm" w="sm" type="none"/>
                      <a:tailEnd len="sm" w="sm" type="none"/>
                    </a:lnT>
                    <a:lnB cap="flat" cmpd="sng" w="12675">
                      <a:solidFill>
                        <a:srgbClr val="BFBFBF"/>
                      </a:solidFill>
                      <a:prstDash val="solid"/>
                      <a:round/>
                      <a:headEnd len="sm" w="sm" type="none"/>
                      <a:tailEnd len="sm" w="sm" type="none"/>
                    </a:lnB>
                    <a:solidFill>
                      <a:srgbClr val="FFFFFF"/>
                    </a:solidFill>
                  </a:tcPr>
                </a:tc>
              </a:tr>
            </a:tbl>
          </a:graphicData>
        </a:graphic>
      </p:graphicFrame>
      <p:sp>
        <p:nvSpPr>
          <p:cNvPr id="381" name="Google Shape;381;p44"/>
          <p:cNvSpPr txBox="1"/>
          <p:nvPr/>
        </p:nvSpPr>
        <p:spPr>
          <a:xfrm>
            <a:off x="1424150" y="761800"/>
            <a:ext cx="6443100" cy="7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Recall      =     percentage of the actual fake news are classified as fake news</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solidFill>
                  <a:schemeClr val="accent6"/>
                </a:solidFill>
                <a:latin typeface="Roboto Condensed Light"/>
                <a:ea typeface="Roboto Condensed Light"/>
                <a:cs typeface="Roboto Condensed Light"/>
                <a:sym typeface="Roboto Condensed Light"/>
              </a:rPr>
              <a:t>Presion </a:t>
            </a:r>
            <a:r>
              <a:rPr lang="en">
                <a:latin typeface="Roboto Condensed Light"/>
                <a:ea typeface="Roboto Condensed Light"/>
                <a:cs typeface="Roboto Condensed Light"/>
                <a:sym typeface="Roboto Condensed Light"/>
              </a:rPr>
              <a:t>   =     </a:t>
            </a:r>
            <a:r>
              <a:rPr lang="en">
                <a:solidFill>
                  <a:schemeClr val="accent6"/>
                </a:solidFill>
                <a:latin typeface="Roboto Condensed Light"/>
                <a:ea typeface="Roboto Condensed Light"/>
                <a:cs typeface="Roboto Condensed Light"/>
                <a:sym typeface="Roboto Condensed Light"/>
              </a:rPr>
              <a:t>percentage of the classified fake news are actually fake news</a:t>
            </a:r>
            <a:endParaRPr>
              <a:latin typeface="Roboto Condensed Light"/>
              <a:ea typeface="Roboto Condensed Light"/>
              <a:cs typeface="Roboto Condensed Light"/>
              <a:sym typeface="Roboto Condensed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7"/>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140" name="Google Shape;140;p27"/>
          <p:cNvSpPr txBox="1"/>
          <p:nvPr>
            <p:ph idx="2" type="ctrTitle"/>
          </p:nvPr>
        </p:nvSpPr>
        <p:spPr>
          <a:xfrm>
            <a:off x="390296" y="556914"/>
            <a:ext cx="19743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BACKGROUND</a:t>
            </a:r>
            <a:endParaRPr/>
          </a:p>
        </p:txBody>
      </p:sp>
      <p:sp>
        <p:nvSpPr>
          <p:cNvPr id="141" name="Google Shape;141;p27"/>
          <p:cNvSpPr txBox="1"/>
          <p:nvPr>
            <p:ph idx="9" type="ctrTitle"/>
          </p:nvPr>
        </p:nvSpPr>
        <p:spPr>
          <a:xfrm>
            <a:off x="390296" y="1515808"/>
            <a:ext cx="19743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PREPROCESSING</a:t>
            </a:r>
            <a:endParaRPr/>
          </a:p>
        </p:txBody>
      </p:sp>
      <p:sp>
        <p:nvSpPr>
          <p:cNvPr id="142" name="Google Shape;142;p27"/>
          <p:cNvSpPr txBox="1"/>
          <p:nvPr>
            <p:ph idx="3" type="title"/>
          </p:nvPr>
        </p:nvSpPr>
        <p:spPr>
          <a:xfrm>
            <a:off x="2118448" y="556914"/>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143" name="Google Shape;143;p27"/>
          <p:cNvSpPr txBox="1"/>
          <p:nvPr>
            <p:ph idx="5" type="title"/>
          </p:nvPr>
        </p:nvSpPr>
        <p:spPr>
          <a:xfrm>
            <a:off x="2105406" y="2487168"/>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144" name="Google Shape;144;p27"/>
          <p:cNvSpPr txBox="1"/>
          <p:nvPr>
            <p:ph idx="4" type="title"/>
          </p:nvPr>
        </p:nvSpPr>
        <p:spPr>
          <a:xfrm>
            <a:off x="2105406" y="1515808"/>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cxnSp>
        <p:nvCxnSpPr>
          <p:cNvPr id="145" name="Google Shape;145;p27"/>
          <p:cNvCxnSpPr/>
          <p:nvPr/>
        </p:nvCxnSpPr>
        <p:spPr>
          <a:xfrm>
            <a:off x="3297225" y="0"/>
            <a:ext cx="0" cy="2393700"/>
          </a:xfrm>
          <a:prstGeom prst="straightConnector1">
            <a:avLst/>
          </a:prstGeom>
          <a:noFill/>
          <a:ln cap="flat" cmpd="sng" w="9525">
            <a:solidFill>
              <a:schemeClr val="dk2"/>
            </a:solidFill>
            <a:prstDash val="solid"/>
            <a:round/>
            <a:headEnd len="med" w="med" type="none"/>
            <a:tailEnd len="med" w="med" type="none"/>
          </a:ln>
        </p:spPr>
      </p:cxnSp>
      <p:cxnSp>
        <p:nvCxnSpPr>
          <p:cNvPr id="146" name="Google Shape;146;p27"/>
          <p:cNvCxnSpPr/>
          <p:nvPr/>
        </p:nvCxnSpPr>
        <p:spPr>
          <a:xfrm>
            <a:off x="5861950" y="3131400"/>
            <a:ext cx="0" cy="2030100"/>
          </a:xfrm>
          <a:prstGeom prst="straightConnector1">
            <a:avLst/>
          </a:prstGeom>
          <a:noFill/>
          <a:ln cap="flat" cmpd="sng" w="9525">
            <a:solidFill>
              <a:schemeClr val="dk2"/>
            </a:solidFill>
            <a:prstDash val="solid"/>
            <a:round/>
            <a:headEnd len="med" w="med" type="none"/>
            <a:tailEnd len="med" w="med" type="none"/>
          </a:ln>
        </p:spPr>
      </p:cxnSp>
      <p:sp>
        <p:nvSpPr>
          <p:cNvPr id="147" name="Google Shape;147;p27"/>
          <p:cNvSpPr txBox="1"/>
          <p:nvPr>
            <p:ph idx="6" type="title"/>
          </p:nvPr>
        </p:nvSpPr>
        <p:spPr>
          <a:xfrm>
            <a:off x="5922008" y="2536687"/>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48" name="Google Shape;148;p27"/>
          <p:cNvSpPr txBox="1"/>
          <p:nvPr>
            <p:ph idx="7" type="title"/>
          </p:nvPr>
        </p:nvSpPr>
        <p:spPr>
          <a:xfrm>
            <a:off x="5922008" y="3569536"/>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149" name="Google Shape;149;p27"/>
          <p:cNvSpPr txBox="1"/>
          <p:nvPr>
            <p:ph idx="14" type="ctrTitle"/>
          </p:nvPr>
        </p:nvSpPr>
        <p:spPr>
          <a:xfrm>
            <a:off x="390296" y="2393693"/>
            <a:ext cx="19743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NLP METHODS</a:t>
            </a:r>
            <a:endParaRPr/>
          </a:p>
        </p:txBody>
      </p:sp>
      <p:sp>
        <p:nvSpPr>
          <p:cNvPr id="150" name="Google Shape;150;p27"/>
          <p:cNvSpPr txBox="1"/>
          <p:nvPr>
            <p:ph idx="16" type="ctrTitle"/>
          </p:nvPr>
        </p:nvSpPr>
        <p:spPr>
          <a:xfrm>
            <a:off x="6779558" y="2670962"/>
            <a:ext cx="19743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accent6"/>
              </a:buClr>
              <a:buSzPts val="1100"/>
              <a:buFont typeface="Arial"/>
              <a:buNone/>
            </a:pPr>
            <a:r>
              <a:rPr lang="en"/>
              <a:t>PRACTICAL</a:t>
            </a:r>
            <a:endParaRPr/>
          </a:p>
          <a:p>
            <a:pPr indent="0" lvl="0" marL="0" rtl="0" algn="l">
              <a:spcBef>
                <a:spcPts val="0"/>
              </a:spcBef>
              <a:spcAft>
                <a:spcPts val="0"/>
              </a:spcAft>
              <a:buClr>
                <a:schemeClr val="accent6"/>
              </a:buClr>
              <a:buSzPts val="1100"/>
              <a:buFont typeface="Arial"/>
              <a:buNone/>
            </a:pPr>
            <a:r>
              <a:rPr lang="en"/>
              <a:t>IMPLICATIONS</a:t>
            </a:r>
            <a:endParaRPr/>
          </a:p>
          <a:p>
            <a:pPr indent="0" lvl="0" marL="0" rtl="0" algn="l">
              <a:spcBef>
                <a:spcPts val="0"/>
              </a:spcBef>
              <a:spcAft>
                <a:spcPts val="0"/>
              </a:spcAft>
              <a:buNone/>
            </a:pPr>
            <a:r>
              <a:t/>
            </a:r>
            <a:endParaRPr/>
          </a:p>
        </p:txBody>
      </p:sp>
      <p:sp>
        <p:nvSpPr>
          <p:cNvPr id="151" name="Google Shape;151;p27"/>
          <p:cNvSpPr txBox="1"/>
          <p:nvPr>
            <p:ph idx="18" type="ctrTitle"/>
          </p:nvPr>
        </p:nvSpPr>
        <p:spPr>
          <a:xfrm>
            <a:off x="6811558" y="3569536"/>
            <a:ext cx="19743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152" name="Google Shape;152;p27"/>
          <p:cNvSpPr txBox="1"/>
          <p:nvPr/>
        </p:nvSpPr>
        <p:spPr>
          <a:xfrm>
            <a:off x="1049350" y="2861575"/>
            <a:ext cx="1660800" cy="784200"/>
          </a:xfrm>
          <a:prstGeom prst="rect">
            <a:avLst/>
          </a:prstGeom>
          <a:noFill/>
          <a:ln>
            <a:noFill/>
          </a:ln>
        </p:spPr>
        <p:txBody>
          <a:bodyPr anchorCtr="0" anchor="ctr" bIns="91425" lIns="91425" spcFirstLastPara="1" rIns="91425" wrap="square" tIns="91425">
            <a:noAutofit/>
          </a:bodyPr>
          <a:lstStyle/>
          <a:p>
            <a:pPr indent="-209550" lvl="0" marL="241300" rtl="0" algn="l">
              <a:lnSpc>
                <a:spcPct val="115000"/>
              </a:lnSpc>
              <a:spcBef>
                <a:spcPts val="300"/>
              </a:spcBef>
              <a:spcAft>
                <a:spcPts val="0"/>
              </a:spcAft>
              <a:buClr>
                <a:schemeClr val="dk1"/>
              </a:buClr>
              <a:buSzPts val="1300"/>
              <a:buFont typeface="Roboto Condensed"/>
              <a:buChar char="■"/>
            </a:pPr>
            <a:r>
              <a:rPr b="1" lang="en" sz="1300">
                <a:solidFill>
                  <a:schemeClr val="dk1"/>
                </a:solidFill>
                <a:latin typeface="Roboto Condensed"/>
                <a:ea typeface="Roboto Condensed"/>
                <a:cs typeface="Roboto Condensed"/>
                <a:sym typeface="Roboto Condensed"/>
              </a:rPr>
              <a:t>Topic Modeling</a:t>
            </a:r>
            <a:endParaRPr b="1" sz="1300">
              <a:solidFill>
                <a:schemeClr val="dk1"/>
              </a:solidFill>
              <a:latin typeface="Roboto Condensed"/>
              <a:ea typeface="Roboto Condensed"/>
              <a:cs typeface="Roboto Condensed"/>
              <a:sym typeface="Roboto Condensed"/>
            </a:endParaRPr>
          </a:p>
          <a:p>
            <a:pPr indent="-209550" lvl="0" marL="241300" rtl="0" algn="l">
              <a:lnSpc>
                <a:spcPct val="115000"/>
              </a:lnSpc>
              <a:spcBef>
                <a:spcPts val="300"/>
              </a:spcBef>
              <a:spcAft>
                <a:spcPts val="0"/>
              </a:spcAft>
              <a:buClr>
                <a:schemeClr val="dk1"/>
              </a:buClr>
              <a:buSzPts val="1300"/>
              <a:buFont typeface="Roboto Condensed"/>
              <a:buChar char="■"/>
            </a:pPr>
            <a:r>
              <a:rPr b="1" lang="en" sz="1300">
                <a:solidFill>
                  <a:schemeClr val="dk1"/>
                </a:solidFill>
                <a:latin typeface="Roboto Condensed"/>
                <a:ea typeface="Roboto Condensed"/>
                <a:cs typeface="Roboto Condensed"/>
                <a:sym typeface="Roboto Condensed"/>
              </a:rPr>
              <a:t>Text Classification</a:t>
            </a:r>
            <a:endParaRPr b="1" sz="1300">
              <a:solidFill>
                <a:schemeClr val="dk1"/>
              </a:solidFill>
              <a:latin typeface="Roboto Condensed"/>
              <a:ea typeface="Roboto Condensed"/>
              <a:cs typeface="Roboto Condensed"/>
              <a:sym typeface="Roboto Condensed"/>
            </a:endParaRPr>
          </a:p>
          <a:p>
            <a:pPr indent="0" lvl="0" marL="241300" rtl="0" algn="l">
              <a:lnSpc>
                <a:spcPct val="115000"/>
              </a:lnSpc>
              <a:spcBef>
                <a:spcPts val="300"/>
              </a:spcBef>
              <a:spcAft>
                <a:spcPts val="0"/>
              </a:spcAft>
              <a:buNone/>
            </a:pPr>
            <a:r>
              <a:t/>
            </a:r>
            <a:endParaRPr b="1" sz="1300">
              <a:solidFill>
                <a:schemeClr val="dk1"/>
              </a:solidFill>
              <a:latin typeface="Roboto Condensed"/>
              <a:ea typeface="Roboto Condensed"/>
              <a:cs typeface="Roboto Condensed"/>
              <a:sym typeface="Roboto Condense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5"/>
          <p:cNvSpPr txBox="1"/>
          <p:nvPr>
            <p:ph type="ctrTitle"/>
          </p:nvPr>
        </p:nvSpPr>
        <p:spPr>
          <a:xfrm>
            <a:off x="1535225" y="144175"/>
            <a:ext cx="5214300" cy="51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accent6"/>
              </a:buClr>
              <a:buSzPts val="1100"/>
              <a:buFont typeface="Arial"/>
              <a:buNone/>
            </a:pPr>
            <a:r>
              <a:rPr lang="en"/>
              <a:t>Regularized Logistic Regression - I</a:t>
            </a:r>
            <a:endParaRPr/>
          </a:p>
          <a:p>
            <a:pPr indent="0" lvl="0" marL="0" rtl="0" algn="ctr">
              <a:spcBef>
                <a:spcPts val="0"/>
              </a:spcBef>
              <a:spcAft>
                <a:spcPts val="0"/>
              </a:spcAft>
              <a:buNone/>
            </a:pPr>
            <a:r>
              <a:t/>
            </a:r>
            <a:endParaRPr/>
          </a:p>
        </p:txBody>
      </p:sp>
      <p:sp>
        <p:nvSpPr>
          <p:cNvPr id="387" name="Google Shape;387;p45"/>
          <p:cNvSpPr txBox="1"/>
          <p:nvPr/>
        </p:nvSpPr>
        <p:spPr>
          <a:xfrm>
            <a:off x="640825" y="719875"/>
            <a:ext cx="4245000" cy="42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Condensed"/>
                <a:ea typeface="Roboto Condensed"/>
                <a:cs typeface="Roboto Condensed"/>
                <a:sym typeface="Roboto Condensed"/>
              </a:rPr>
              <a:t>Why do we need this for regression?</a:t>
            </a:r>
            <a:endParaRPr b="1">
              <a:latin typeface="Roboto Condensed"/>
              <a:ea typeface="Roboto Condensed"/>
              <a:cs typeface="Roboto Condensed"/>
              <a:sym typeface="Roboto Condensed"/>
            </a:endParaRPr>
          </a:p>
          <a:p>
            <a:pPr indent="-317500" lvl="0" marL="457200" rtl="0" algn="l">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underdetermined system of linear equations </a:t>
            </a:r>
            <a:endParaRPr>
              <a:latin typeface="Roboto Condensed Light"/>
              <a:ea typeface="Roboto Condensed Light"/>
              <a:cs typeface="Roboto Condensed Light"/>
              <a:sym typeface="Roboto Condensed Light"/>
            </a:endParaRPr>
          </a:p>
          <a:p>
            <a:pPr indent="-317500" lvl="1" marL="1371600" rtl="0" algn="l">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caused by having more features than observations/training data points. </a:t>
            </a:r>
            <a:endParaRPr baseline="-25000" sz="1100">
              <a:latin typeface="Roboto Condensed Light"/>
              <a:ea typeface="Roboto Condensed Light"/>
              <a:cs typeface="Roboto Condensed Light"/>
              <a:sym typeface="Roboto Condensed Light"/>
            </a:endParaRPr>
          </a:p>
          <a:p>
            <a:pPr indent="-317500" lvl="1" marL="1371600" rtl="0" algn="l">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M = 44,888 and P = </a:t>
            </a:r>
            <a:r>
              <a:rPr lang="en">
                <a:solidFill>
                  <a:schemeClr val="accent6"/>
                </a:solidFill>
                <a:latin typeface="Roboto Condensed Light"/>
                <a:ea typeface="Roboto Condensed Light"/>
                <a:cs typeface="Roboto Condensed Light"/>
                <a:sym typeface="Roboto Condensed Light"/>
              </a:rPr>
              <a:t>121</a:t>
            </a:r>
            <a:r>
              <a:rPr lang="en">
                <a:solidFill>
                  <a:schemeClr val="accent6"/>
                </a:solidFill>
                <a:latin typeface="Roboto Condensed Light"/>
                <a:ea typeface="Roboto Condensed Light"/>
                <a:cs typeface="Roboto Condensed Light"/>
                <a:sym typeface="Roboto Condensed Light"/>
              </a:rPr>
              <a:t>,981</a:t>
            </a:r>
            <a:endParaRPr>
              <a:solidFill>
                <a:schemeClr val="accent6"/>
              </a:solidFill>
              <a:latin typeface="Roboto Condensed Light"/>
              <a:ea typeface="Roboto Condensed Light"/>
              <a:cs typeface="Roboto Condensed Light"/>
              <a:sym typeface="Roboto Condensed Light"/>
            </a:endParaRPr>
          </a:p>
          <a:p>
            <a:pPr indent="-317500" lvl="1" marL="1371600" rtl="0" algn="l">
              <a:spcBef>
                <a:spcPts val="0"/>
              </a:spcBef>
              <a:spcAft>
                <a:spcPts val="0"/>
              </a:spcAft>
              <a:buClr>
                <a:schemeClr val="accent6"/>
              </a:buClr>
              <a:buSzPts val="1400"/>
              <a:buFont typeface="Roboto Condensed Light"/>
              <a:buChar char="○"/>
            </a:pPr>
            <a:r>
              <a:rPr lang="en" sz="1200">
                <a:solidFill>
                  <a:schemeClr val="accent6"/>
                </a:solidFill>
                <a:latin typeface="Roboto Condensed Light"/>
                <a:ea typeface="Roboto Condensed Light"/>
                <a:cs typeface="Roboto Condensed Light"/>
                <a:sym typeface="Roboto Condensed Light"/>
              </a:rPr>
              <a:t>Y = w</a:t>
            </a:r>
            <a:r>
              <a:rPr baseline="-25000" lang="en" sz="1200">
                <a:solidFill>
                  <a:schemeClr val="accent6"/>
                </a:solidFill>
                <a:latin typeface="Roboto Condensed Light"/>
                <a:ea typeface="Roboto Condensed Light"/>
                <a:cs typeface="Roboto Condensed Light"/>
                <a:sym typeface="Roboto Condensed Light"/>
              </a:rPr>
              <a:t>1</a:t>
            </a:r>
            <a:r>
              <a:rPr lang="en" sz="1200">
                <a:solidFill>
                  <a:schemeClr val="accent6"/>
                </a:solidFill>
                <a:latin typeface="Roboto Condensed Light"/>
                <a:ea typeface="Roboto Condensed Light"/>
                <a:cs typeface="Roboto Condensed Light"/>
                <a:sym typeface="Roboto Condensed Light"/>
              </a:rPr>
              <a:t>X</a:t>
            </a:r>
            <a:r>
              <a:rPr baseline="-25000" lang="en" sz="1200">
                <a:solidFill>
                  <a:schemeClr val="accent6"/>
                </a:solidFill>
                <a:latin typeface="Roboto Condensed Light"/>
                <a:ea typeface="Roboto Condensed Light"/>
                <a:cs typeface="Roboto Condensed Light"/>
                <a:sym typeface="Roboto Condensed Light"/>
              </a:rPr>
              <a:t>1</a:t>
            </a:r>
            <a:r>
              <a:rPr lang="en" sz="1200">
                <a:solidFill>
                  <a:schemeClr val="accent6"/>
                </a:solidFill>
                <a:latin typeface="Roboto Condensed Light"/>
                <a:ea typeface="Roboto Condensed Light"/>
                <a:cs typeface="Roboto Condensed Light"/>
                <a:sym typeface="Roboto Condensed Light"/>
              </a:rPr>
              <a:t> + w</a:t>
            </a:r>
            <a:r>
              <a:rPr baseline="-25000" lang="en" sz="1200">
                <a:solidFill>
                  <a:schemeClr val="accent6"/>
                </a:solidFill>
                <a:latin typeface="Roboto Condensed Light"/>
                <a:ea typeface="Roboto Condensed Light"/>
                <a:cs typeface="Roboto Condensed Light"/>
                <a:sym typeface="Roboto Condensed Light"/>
              </a:rPr>
              <a:t>2</a:t>
            </a:r>
            <a:r>
              <a:rPr lang="en" sz="1200">
                <a:solidFill>
                  <a:schemeClr val="accent6"/>
                </a:solidFill>
                <a:latin typeface="Roboto Condensed Light"/>
                <a:ea typeface="Roboto Condensed Light"/>
                <a:cs typeface="Roboto Condensed Light"/>
                <a:sym typeface="Roboto Condensed Light"/>
              </a:rPr>
              <a:t>X</a:t>
            </a:r>
            <a:r>
              <a:rPr baseline="-25000" lang="en" sz="1200">
                <a:solidFill>
                  <a:schemeClr val="accent6"/>
                </a:solidFill>
                <a:latin typeface="Roboto Condensed Light"/>
                <a:ea typeface="Roboto Condensed Light"/>
                <a:cs typeface="Roboto Condensed Light"/>
                <a:sym typeface="Roboto Condensed Light"/>
              </a:rPr>
              <a:t>2</a:t>
            </a:r>
            <a:endParaRPr>
              <a:solidFill>
                <a:schemeClr val="accent6"/>
              </a:solidFill>
              <a:latin typeface="Roboto Condensed Light"/>
              <a:ea typeface="Roboto Condensed Light"/>
              <a:cs typeface="Roboto Condensed Light"/>
              <a:sym typeface="Roboto Condensed Light"/>
            </a:endParaRPr>
          </a:p>
          <a:p>
            <a:pPr indent="-317500" lvl="0" marL="457200" rtl="0" algn="l">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Prevention of overfitting</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b="1" lang="en">
                <a:latin typeface="Roboto Condensed"/>
                <a:ea typeface="Roboto Condensed"/>
                <a:cs typeface="Roboto Condensed"/>
                <a:sym typeface="Roboto Condensed"/>
              </a:rPr>
              <a:t>How do we apply regularization?</a:t>
            </a:r>
            <a:endParaRPr b="1">
              <a:latin typeface="Roboto Condensed"/>
              <a:ea typeface="Roboto Condensed"/>
              <a:cs typeface="Roboto Condensed"/>
              <a:sym typeface="Roboto Condensed"/>
            </a:endParaRPr>
          </a:p>
          <a:p>
            <a:pPr indent="-317500" lvl="0" marL="457200" rtl="0" algn="l">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Addition of “penalty term” to our objective function</a:t>
            </a:r>
            <a:endParaRPr>
              <a:latin typeface="Roboto Condensed Light"/>
              <a:ea typeface="Roboto Condensed Light"/>
              <a:cs typeface="Roboto Condensed Light"/>
              <a:sym typeface="Roboto Condensed Light"/>
            </a:endParaRPr>
          </a:p>
          <a:p>
            <a:pPr indent="-317500" lvl="0" marL="457200" rtl="0" algn="l">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Choose the optimal </a:t>
            </a:r>
            <a:r>
              <a:rPr lang="en" u="sng">
                <a:latin typeface="Roboto Condensed Light"/>
                <a:ea typeface="Roboto Condensed Light"/>
                <a:cs typeface="Roboto Condensed Light"/>
                <a:sym typeface="Roboto Condensed Light"/>
              </a:rPr>
              <a:t>penalty value</a:t>
            </a:r>
            <a:r>
              <a:rPr lang="en">
                <a:latin typeface="Roboto Condensed Light"/>
                <a:ea typeface="Roboto Condensed Light"/>
                <a:cs typeface="Roboto Condensed Light"/>
                <a:sym typeface="Roboto Condensed Light"/>
              </a:rPr>
              <a:t> by performing 10-fold Cross Validation</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pic>
        <p:nvPicPr>
          <p:cNvPr id="388" name="Google Shape;388;p45"/>
          <p:cNvPicPr preferRelativeResize="0"/>
          <p:nvPr/>
        </p:nvPicPr>
        <p:blipFill>
          <a:blip r:embed="rId3">
            <a:alphaModFix/>
          </a:blip>
          <a:stretch>
            <a:fillRect/>
          </a:stretch>
        </p:blipFill>
        <p:spPr>
          <a:xfrm>
            <a:off x="876807" y="3379675"/>
            <a:ext cx="3893493" cy="952500"/>
          </a:xfrm>
          <a:prstGeom prst="rect">
            <a:avLst/>
          </a:prstGeom>
          <a:noFill/>
          <a:ln>
            <a:noFill/>
          </a:ln>
        </p:spPr>
      </p:pic>
      <p:cxnSp>
        <p:nvCxnSpPr>
          <p:cNvPr id="389" name="Google Shape;389;p45"/>
          <p:cNvCxnSpPr/>
          <p:nvPr/>
        </p:nvCxnSpPr>
        <p:spPr>
          <a:xfrm>
            <a:off x="3486450" y="3204650"/>
            <a:ext cx="270000" cy="466500"/>
          </a:xfrm>
          <a:prstGeom prst="straightConnector1">
            <a:avLst/>
          </a:prstGeom>
          <a:noFill/>
          <a:ln cap="flat" cmpd="sng" w="9525">
            <a:solidFill>
              <a:schemeClr val="dk2"/>
            </a:solidFill>
            <a:prstDash val="solid"/>
            <a:round/>
            <a:headEnd len="med" w="med" type="none"/>
            <a:tailEnd len="med" w="med" type="triangle"/>
          </a:ln>
        </p:spPr>
      </p:cxnSp>
      <p:pic>
        <p:nvPicPr>
          <p:cNvPr id="390" name="Google Shape;390;p45"/>
          <p:cNvPicPr preferRelativeResize="0"/>
          <p:nvPr/>
        </p:nvPicPr>
        <p:blipFill>
          <a:blip r:embed="rId4">
            <a:alphaModFix/>
          </a:blip>
          <a:stretch>
            <a:fillRect/>
          </a:stretch>
        </p:blipFill>
        <p:spPr>
          <a:xfrm>
            <a:off x="5025950" y="1090375"/>
            <a:ext cx="3737558" cy="1891724"/>
          </a:xfrm>
          <a:prstGeom prst="rect">
            <a:avLst/>
          </a:prstGeom>
          <a:noFill/>
          <a:ln>
            <a:noFill/>
          </a:ln>
        </p:spPr>
      </p:pic>
      <p:pic>
        <p:nvPicPr>
          <p:cNvPr id="391" name="Google Shape;391;p45"/>
          <p:cNvPicPr preferRelativeResize="0"/>
          <p:nvPr/>
        </p:nvPicPr>
        <p:blipFill>
          <a:blip r:embed="rId5">
            <a:alphaModFix/>
          </a:blip>
          <a:stretch>
            <a:fillRect/>
          </a:stretch>
        </p:blipFill>
        <p:spPr>
          <a:xfrm>
            <a:off x="5995725" y="3311125"/>
            <a:ext cx="2028825" cy="952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pic>
        <p:nvPicPr>
          <p:cNvPr id="396" name="Google Shape;396;p46"/>
          <p:cNvPicPr preferRelativeResize="0"/>
          <p:nvPr/>
        </p:nvPicPr>
        <p:blipFill>
          <a:blip r:embed="rId3">
            <a:alphaModFix/>
          </a:blip>
          <a:stretch>
            <a:fillRect/>
          </a:stretch>
        </p:blipFill>
        <p:spPr>
          <a:xfrm>
            <a:off x="4777925" y="879450"/>
            <a:ext cx="3971875" cy="3380925"/>
          </a:xfrm>
          <a:prstGeom prst="rect">
            <a:avLst/>
          </a:prstGeom>
          <a:noFill/>
          <a:ln>
            <a:noFill/>
          </a:ln>
        </p:spPr>
      </p:pic>
      <p:graphicFrame>
        <p:nvGraphicFramePr>
          <p:cNvPr id="397" name="Google Shape;397;p46"/>
          <p:cNvGraphicFramePr/>
          <p:nvPr/>
        </p:nvGraphicFramePr>
        <p:xfrm>
          <a:off x="847738" y="2510700"/>
          <a:ext cx="3000000" cy="3000000"/>
        </p:xfrm>
        <a:graphic>
          <a:graphicData uri="http://schemas.openxmlformats.org/drawingml/2006/table">
            <a:tbl>
              <a:tblPr>
                <a:noFill/>
                <a:tableStyleId>{DEC90A50-4EEA-438F-9A36-BC3DDD696D25}</a:tableStyleId>
              </a:tblPr>
              <a:tblGrid>
                <a:gridCol w="865500"/>
                <a:gridCol w="784550"/>
                <a:gridCol w="868350"/>
                <a:gridCol w="1051025"/>
              </a:tblGrid>
              <a:tr h="427475">
                <a:tc>
                  <a:txBody>
                    <a:bodyPr/>
                    <a:lstStyle/>
                    <a:p>
                      <a:pPr indent="0" lvl="0" marL="0" rtl="0" algn="l">
                        <a:lnSpc>
                          <a:spcPct val="115000"/>
                        </a:lnSpc>
                        <a:spcBef>
                          <a:spcPts val="900"/>
                        </a:spcBef>
                        <a:spcAft>
                          <a:spcPts val="0"/>
                        </a:spcAft>
                        <a:buNone/>
                      </a:pPr>
                      <a:r>
                        <a:rPr b="1" lang="en" sz="1200"/>
                        <a:t>Accuracy</a:t>
                      </a:r>
                      <a:endParaRPr b="1" sz="1200"/>
                    </a:p>
                  </a:txBody>
                  <a:tcPr marT="91425" marB="91425" marR="68575" marL="68575">
                    <a:lnL cap="flat" cmpd="sng" w="12675">
                      <a:solidFill>
                        <a:srgbClr val="BFBFBF"/>
                      </a:solidFill>
                      <a:prstDash val="solid"/>
                      <a:round/>
                      <a:headEnd len="sm" w="sm" type="none"/>
                      <a:tailEnd len="sm" w="sm" type="none"/>
                    </a:lnL>
                    <a:lnR cap="flat" cmpd="sng" w="12675">
                      <a:solidFill>
                        <a:srgbClr val="BFBFBF"/>
                      </a:solidFill>
                      <a:prstDash val="solid"/>
                      <a:round/>
                      <a:headEnd len="sm" w="sm" type="none"/>
                      <a:tailEnd len="sm" w="sm" type="none"/>
                    </a:lnR>
                    <a:lnT cap="flat" cmpd="sng" w="12675">
                      <a:solidFill>
                        <a:srgbClr val="BFBFBF"/>
                      </a:solidFill>
                      <a:prstDash val="solid"/>
                      <a:round/>
                      <a:headEnd len="sm" w="sm" type="none"/>
                      <a:tailEnd len="sm" w="sm" type="none"/>
                    </a:lnT>
                    <a:lnB cap="flat" cmpd="sng" w="12675">
                      <a:solidFill>
                        <a:srgbClr val="BFBFBF"/>
                      </a:solidFill>
                      <a:prstDash val="solid"/>
                      <a:round/>
                      <a:headEnd len="sm" w="sm" type="none"/>
                      <a:tailEnd len="sm" w="sm" type="none"/>
                    </a:lnB>
                    <a:solidFill>
                      <a:schemeClr val="lt1"/>
                    </a:solidFill>
                  </a:tcPr>
                </a:tc>
                <a:tc>
                  <a:txBody>
                    <a:bodyPr/>
                    <a:lstStyle/>
                    <a:p>
                      <a:pPr indent="0" lvl="0" marL="0" rtl="0" algn="l">
                        <a:lnSpc>
                          <a:spcPct val="115000"/>
                        </a:lnSpc>
                        <a:spcBef>
                          <a:spcPts val="900"/>
                        </a:spcBef>
                        <a:spcAft>
                          <a:spcPts val="0"/>
                        </a:spcAft>
                        <a:buNone/>
                      </a:pPr>
                      <a:r>
                        <a:rPr b="1" lang="en" sz="1200"/>
                        <a:t>Recall</a:t>
                      </a:r>
                      <a:endParaRPr b="1" sz="1200"/>
                    </a:p>
                  </a:txBody>
                  <a:tcPr marT="91425" marB="91425" marR="68575" marL="68575">
                    <a:lnL cap="flat" cmpd="sng" w="12675">
                      <a:solidFill>
                        <a:srgbClr val="BFBFBF"/>
                      </a:solidFill>
                      <a:prstDash val="solid"/>
                      <a:round/>
                      <a:headEnd len="sm" w="sm" type="none"/>
                      <a:tailEnd len="sm" w="sm" type="none"/>
                    </a:lnL>
                    <a:lnR cap="flat" cmpd="sng" w="12675">
                      <a:solidFill>
                        <a:srgbClr val="BFBFBF"/>
                      </a:solidFill>
                      <a:prstDash val="solid"/>
                      <a:round/>
                      <a:headEnd len="sm" w="sm" type="none"/>
                      <a:tailEnd len="sm" w="sm" type="none"/>
                    </a:lnR>
                    <a:lnT cap="flat" cmpd="sng" w="12675">
                      <a:solidFill>
                        <a:srgbClr val="BFBFBF"/>
                      </a:solidFill>
                      <a:prstDash val="solid"/>
                      <a:round/>
                      <a:headEnd len="sm" w="sm" type="none"/>
                      <a:tailEnd len="sm" w="sm" type="none"/>
                    </a:lnT>
                    <a:lnB cap="flat" cmpd="sng" w="12675">
                      <a:solidFill>
                        <a:srgbClr val="BFBFBF"/>
                      </a:solidFill>
                      <a:prstDash val="solid"/>
                      <a:round/>
                      <a:headEnd len="sm" w="sm" type="none"/>
                      <a:tailEnd len="sm" w="sm" type="none"/>
                    </a:lnB>
                    <a:solidFill>
                      <a:schemeClr val="lt1"/>
                    </a:solidFill>
                  </a:tcPr>
                </a:tc>
                <a:tc>
                  <a:txBody>
                    <a:bodyPr/>
                    <a:lstStyle/>
                    <a:p>
                      <a:pPr indent="0" lvl="0" marL="0" rtl="0" algn="l">
                        <a:lnSpc>
                          <a:spcPct val="115000"/>
                        </a:lnSpc>
                        <a:spcBef>
                          <a:spcPts val="900"/>
                        </a:spcBef>
                        <a:spcAft>
                          <a:spcPts val="0"/>
                        </a:spcAft>
                        <a:buNone/>
                      </a:pPr>
                      <a:r>
                        <a:rPr b="1" lang="en" sz="1200"/>
                        <a:t>Precision</a:t>
                      </a:r>
                      <a:endParaRPr b="1" sz="1200"/>
                    </a:p>
                  </a:txBody>
                  <a:tcPr marT="91425" marB="91425" marR="68575" marL="68575">
                    <a:lnL cap="flat" cmpd="sng" w="12675">
                      <a:solidFill>
                        <a:srgbClr val="BFBFBF"/>
                      </a:solidFill>
                      <a:prstDash val="solid"/>
                      <a:round/>
                      <a:headEnd len="sm" w="sm" type="none"/>
                      <a:tailEnd len="sm" w="sm" type="none"/>
                    </a:lnL>
                    <a:lnR cap="flat" cmpd="sng" w="12675">
                      <a:solidFill>
                        <a:srgbClr val="BFBFBF"/>
                      </a:solidFill>
                      <a:prstDash val="solid"/>
                      <a:round/>
                      <a:headEnd len="sm" w="sm" type="none"/>
                      <a:tailEnd len="sm" w="sm" type="none"/>
                    </a:lnR>
                    <a:lnT cap="flat" cmpd="sng" w="12675">
                      <a:solidFill>
                        <a:srgbClr val="BFBFBF"/>
                      </a:solidFill>
                      <a:prstDash val="solid"/>
                      <a:round/>
                      <a:headEnd len="sm" w="sm" type="none"/>
                      <a:tailEnd len="sm" w="sm" type="none"/>
                    </a:lnT>
                    <a:lnB cap="flat" cmpd="sng" w="12675">
                      <a:solidFill>
                        <a:srgbClr val="BFBFBF"/>
                      </a:solidFill>
                      <a:prstDash val="solid"/>
                      <a:round/>
                      <a:headEnd len="sm" w="sm" type="none"/>
                      <a:tailEnd len="sm" w="sm" type="none"/>
                    </a:lnB>
                    <a:solidFill>
                      <a:schemeClr val="lt1"/>
                    </a:solidFill>
                  </a:tcPr>
                </a:tc>
                <a:tc>
                  <a:txBody>
                    <a:bodyPr/>
                    <a:lstStyle/>
                    <a:p>
                      <a:pPr indent="0" lvl="0" marL="0" rtl="0" algn="l">
                        <a:lnSpc>
                          <a:spcPct val="115000"/>
                        </a:lnSpc>
                        <a:spcBef>
                          <a:spcPts val="900"/>
                        </a:spcBef>
                        <a:spcAft>
                          <a:spcPts val="0"/>
                        </a:spcAft>
                        <a:buNone/>
                      </a:pPr>
                      <a:r>
                        <a:rPr b="1" lang="en" sz="1200"/>
                        <a:t>F-measure</a:t>
                      </a:r>
                      <a:endParaRPr b="1" sz="1200"/>
                    </a:p>
                  </a:txBody>
                  <a:tcPr marT="91425" marB="91425" marR="68575" marL="68575">
                    <a:lnL cap="flat" cmpd="sng" w="12675">
                      <a:solidFill>
                        <a:srgbClr val="BFBFBF"/>
                      </a:solidFill>
                      <a:prstDash val="solid"/>
                      <a:round/>
                      <a:headEnd len="sm" w="sm" type="none"/>
                      <a:tailEnd len="sm" w="sm" type="none"/>
                    </a:lnL>
                    <a:lnR cap="flat" cmpd="sng" w="12675">
                      <a:solidFill>
                        <a:srgbClr val="BFBFBF"/>
                      </a:solidFill>
                      <a:prstDash val="solid"/>
                      <a:round/>
                      <a:headEnd len="sm" w="sm" type="none"/>
                      <a:tailEnd len="sm" w="sm" type="none"/>
                    </a:lnR>
                    <a:lnT cap="flat" cmpd="sng" w="12675">
                      <a:solidFill>
                        <a:srgbClr val="BFBFBF"/>
                      </a:solidFill>
                      <a:prstDash val="solid"/>
                      <a:round/>
                      <a:headEnd len="sm" w="sm" type="none"/>
                      <a:tailEnd len="sm" w="sm" type="none"/>
                    </a:lnT>
                    <a:lnB cap="flat" cmpd="sng" w="12675">
                      <a:solidFill>
                        <a:srgbClr val="BFBFBF"/>
                      </a:solidFill>
                      <a:prstDash val="solid"/>
                      <a:round/>
                      <a:headEnd len="sm" w="sm" type="none"/>
                      <a:tailEnd len="sm" w="sm" type="none"/>
                    </a:lnB>
                    <a:solidFill>
                      <a:schemeClr val="lt1"/>
                    </a:solidFill>
                  </a:tcPr>
                </a:tc>
              </a:tr>
              <a:tr h="518725">
                <a:tc>
                  <a:txBody>
                    <a:bodyPr/>
                    <a:lstStyle/>
                    <a:p>
                      <a:pPr indent="0" lvl="0" marL="0" rtl="0" algn="l">
                        <a:lnSpc>
                          <a:spcPct val="115000"/>
                        </a:lnSpc>
                        <a:spcBef>
                          <a:spcPts val="900"/>
                        </a:spcBef>
                        <a:spcAft>
                          <a:spcPts val="0"/>
                        </a:spcAft>
                        <a:buNone/>
                      </a:pPr>
                      <a:r>
                        <a:rPr lang="en" sz="1200"/>
                        <a:t>99.29%</a:t>
                      </a:r>
                      <a:endParaRPr sz="1200"/>
                    </a:p>
                  </a:txBody>
                  <a:tcPr marT="91425" marB="91425" marR="68575" marL="68575">
                    <a:lnL cap="flat" cmpd="sng" w="12675">
                      <a:solidFill>
                        <a:srgbClr val="BFBFBF"/>
                      </a:solidFill>
                      <a:prstDash val="solid"/>
                      <a:round/>
                      <a:headEnd len="sm" w="sm" type="none"/>
                      <a:tailEnd len="sm" w="sm" type="none"/>
                    </a:lnL>
                    <a:lnR cap="flat" cmpd="sng" w="12675">
                      <a:solidFill>
                        <a:srgbClr val="BFBFBF"/>
                      </a:solidFill>
                      <a:prstDash val="solid"/>
                      <a:round/>
                      <a:headEnd len="sm" w="sm" type="none"/>
                      <a:tailEnd len="sm" w="sm" type="none"/>
                    </a:lnR>
                    <a:lnT cap="flat" cmpd="sng" w="12675">
                      <a:solidFill>
                        <a:srgbClr val="BFBFBF"/>
                      </a:solidFill>
                      <a:prstDash val="solid"/>
                      <a:round/>
                      <a:headEnd len="sm" w="sm" type="none"/>
                      <a:tailEnd len="sm" w="sm" type="none"/>
                    </a:lnT>
                    <a:lnB cap="flat" cmpd="sng" w="12675">
                      <a:solidFill>
                        <a:srgbClr val="BFBFBF"/>
                      </a:solidFill>
                      <a:prstDash val="solid"/>
                      <a:round/>
                      <a:headEnd len="sm" w="sm" type="none"/>
                      <a:tailEnd len="sm" w="sm" type="none"/>
                    </a:lnB>
                    <a:solidFill>
                      <a:schemeClr val="lt1"/>
                    </a:solidFill>
                  </a:tcPr>
                </a:tc>
                <a:tc>
                  <a:txBody>
                    <a:bodyPr/>
                    <a:lstStyle/>
                    <a:p>
                      <a:pPr indent="0" lvl="0" marL="0" rtl="0" algn="ctr">
                        <a:lnSpc>
                          <a:spcPct val="115000"/>
                        </a:lnSpc>
                        <a:spcBef>
                          <a:spcPts val="900"/>
                        </a:spcBef>
                        <a:spcAft>
                          <a:spcPts val="0"/>
                        </a:spcAft>
                        <a:buNone/>
                      </a:pPr>
                      <a:r>
                        <a:rPr lang="en" sz="1200"/>
                        <a:t>99.45%</a:t>
                      </a:r>
                      <a:endParaRPr sz="1200"/>
                    </a:p>
                  </a:txBody>
                  <a:tcPr marT="91425" marB="91425" marR="68575" marL="68575">
                    <a:lnL cap="flat" cmpd="sng" w="12675">
                      <a:solidFill>
                        <a:srgbClr val="BFBFBF"/>
                      </a:solidFill>
                      <a:prstDash val="solid"/>
                      <a:round/>
                      <a:headEnd len="sm" w="sm" type="none"/>
                      <a:tailEnd len="sm" w="sm" type="none"/>
                    </a:lnL>
                    <a:lnR cap="flat" cmpd="sng" w="12675">
                      <a:solidFill>
                        <a:srgbClr val="BFBFBF"/>
                      </a:solidFill>
                      <a:prstDash val="solid"/>
                      <a:round/>
                      <a:headEnd len="sm" w="sm" type="none"/>
                      <a:tailEnd len="sm" w="sm" type="none"/>
                    </a:lnR>
                    <a:lnT cap="flat" cmpd="sng" w="12675">
                      <a:solidFill>
                        <a:srgbClr val="BFBFBF"/>
                      </a:solidFill>
                      <a:prstDash val="solid"/>
                      <a:round/>
                      <a:headEnd len="sm" w="sm" type="none"/>
                      <a:tailEnd len="sm" w="sm" type="none"/>
                    </a:lnT>
                    <a:lnB cap="flat" cmpd="sng" w="12675">
                      <a:solidFill>
                        <a:srgbClr val="BFBFBF"/>
                      </a:solidFill>
                      <a:prstDash val="solid"/>
                      <a:round/>
                      <a:headEnd len="sm" w="sm" type="none"/>
                      <a:tailEnd len="sm" w="sm" type="none"/>
                    </a:lnB>
                    <a:solidFill>
                      <a:schemeClr val="lt1"/>
                    </a:solidFill>
                  </a:tcPr>
                </a:tc>
                <a:tc>
                  <a:txBody>
                    <a:bodyPr/>
                    <a:lstStyle/>
                    <a:p>
                      <a:pPr indent="0" lvl="0" marL="0" rtl="0" algn="ctr">
                        <a:lnSpc>
                          <a:spcPct val="115000"/>
                        </a:lnSpc>
                        <a:spcBef>
                          <a:spcPts val="900"/>
                        </a:spcBef>
                        <a:spcAft>
                          <a:spcPts val="0"/>
                        </a:spcAft>
                        <a:buNone/>
                      </a:pPr>
                      <a:r>
                        <a:rPr lang="en" sz="1200"/>
                        <a:t>99.20%</a:t>
                      </a:r>
                      <a:endParaRPr sz="1200"/>
                    </a:p>
                  </a:txBody>
                  <a:tcPr marT="91425" marB="91425" marR="68575" marL="68575">
                    <a:lnL cap="flat" cmpd="sng" w="12675">
                      <a:solidFill>
                        <a:srgbClr val="BFBFBF"/>
                      </a:solidFill>
                      <a:prstDash val="solid"/>
                      <a:round/>
                      <a:headEnd len="sm" w="sm" type="none"/>
                      <a:tailEnd len="sm" w="sm" type="none"/>
                    </a:lnL>
                    <a:lnR cap="flat" cmpd="sng" w="12675">
                      <a:solidFill>
                        <a:srgbClr val="BFBFBF"/>
                      </a:solidFill>
                      <a:prstDash val="solid"/>
                      <a:round/>
                      <a:headEnd len="sm" w="sm" type="none"/>
                      <a:tailEnd len="sm" w="sm" type="none"/>
                    </a:lnR>
                    <a:lnT cap="flat" cmpd="sng" w="12675">
                      <a:solidFill>
                        <a:srgbClr val="BFBFBF"/>
                      </a:solidFill>
                      <a:prstDash val="solid"/>
                      <a:round/>
                      <a:headEnd len="sm" w="sm" type="none"/>
                      <a:tailEnd len="sm" w="sm" type="none"/>
                    </a:lnT>
                    <a:lnB cap="flat" cmpd="sng" w="12675">
                      <a:solidFill>
                        <a:srgbClr val="BFBFBF"/>
                      </a:solidFill>
                      <a:prstDash val="solid"/>
                      <a:round/>
                      <a:headEnd len="sm" w="sm" type="none"/>
                      <a:tailEnd len="sm" w="sm" type="none"/>
                    </a:lnB>
                    <a:solidFill>
                      <a:schemeClr val="lt1"/>
                    </a:solidFill>
                  </a:tcPr>
                </a:tc>
                <a:tc>
                  <a:txBody>
                    <a:bodyPr/>
                    <a:lstStyle/>
                    <a:p>
                      <a:pPr indent="0" lvl="0" marL="0" rtl="0" algn="ctr">
                        <a:lnSpc>
                          <a:spcPct val="115000"/>
                        </a:lnSpc>
                        <a:spcBef>
                          <a:spcPts val="900"/>
                        </a:spcBef>
                        <a:spcAft>
                          <a:spcPts val="0"/>
                        </a:spcAft>
                        <a:buNone/>
                      </a:pPr>
                      <a:r>
                        <a:rPr lang="en" sz="1200"/>
                        <a:t>99.32%</a:t>
                      </a:r>
                      <a:endParaRPr sz="1200"/>
                    </a:p>
                  </a:txBody>
                  <a:tcPr marT="91425" marB="91425" marR="68575" marL="68575">
                    <a:lnL cap="flat" cmpd="sng" w="12675">
                      <a:solidFill>
                        <a:srgbClr val="BFBFBF"/>
                      </a:solidFill>
                      <a:prstDash val="solid"/>
                      <a:round/>
                      <a:headEnd len="sm" w="sm" type="none"/>
                      <a:tailEnd len="sm" w="sm" type="none"/>
                    </a:lnL>
                    <a:lnR cap="flat" cmpd="sng" w="12675">
                      <a:solidFill>
                        <a:srgbClr val="BFBFBF"/>
                      </a:solidFill>
                      <a:prstDash val="solid"/>
                      <a:round/>
                      <a:headEnd len="sm" w="sm" type="none"/>
                      <a:tailEnd len="sm" w="sm" type="none"/>
                    </a:lnR>
                    <a:lnT cap="flat" cmpd="sng" w="12675">
                      <a:solidFill>
                        <a:srgbClr val="BFBFBF"/>
                      </a:solidFill>
                      <a:prstDash val="solid"/>
                      <a:round/>
                      <a:headEnd len="sm" w="sm" type="none"/>
                      <a:tailEnd len="sm" w="sm" type="none"/>
                    </a:lnT>
                    <a:lnB cap="flat" cmpd="sng" w="12675">
                      <a:solidFill>
                        <a:srgbClr val="BFBFBF"/>
                      </a:solidFill>
                      <a:prstDash val="solid"/>
                      <a:round/>
                      <a:headEnd len="sm" w="sm" type="none"/>
                      <a:tailEnd len="sm" w="sm" type="none"/>
                    </a:lnB>
                    <a:solidFill>
                      <a:schemeClr val="lt1"/>
                    </a:solidFill>
                  </a:tcPr>
                </a:tc>
              </a:tr>
            </a:tbl>
          </a:graphicData>
        </a:graphic>
      </p:graphicFrame>
      <p:sp>
        <p:nvSpPr>
          <p:cNvPr id="398" name="Google Shape;398;p46"/>
          <p:cNvSpPr txBox="1"/>
          <p:nvPr/>
        </p:nvSpPr>
        <p:spPr>
          <a:xfrm>
            <a:off x="847750" y="1234025"/>
            <a:ext cx="3289800" cy="143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accent6"/>
              </a:buClr>
              <a:buSzPts val="1100"/>
              <a:buFont typeface="Arial"/>
              <a:buNone/>
            </a:pPr>
            <a:r>
              <a:rPr b="1" lang="en">
                <a:solidFill>
                  <a:schemeClr val="accent6"/>
                </a:solidFill>
                <a:latin typeface="Roboto Condensed"/>
                <a:ea typeface="Roboto Condensed"/>
                <a:cs typeface="Roboto Condensed"/>
                <a:sym typeface="Roboto Condensed"/>
              </a:rPr>
              <a:t>Result?</a:t>
            </a:r>
            <a:endParaRPr b="1">
              <a:solidFill>
                <a:schemeClr val="accent6"/>
              </a:solidFill>
              <a:latin typeface="Roboto Condensed"/>
              <a:ea typeface="Roboto Condensed"/>
              <a:cs typeface="Roboto Condensed"/>
              <a:sym typeface="Roboto Condensed"/>
            </a:endParaRPr>
          </a:p>
          <a:p>
            <a:pPr indent="-317500" lvl="0" marL="457200" rtl="0" algn="l">
              <a:spcBef>
                <a:spcPts val="0"/>
              </a:spcBef>
              <a:spcAft>
                <a:spcPts val="0"/>
              </a:spcAft>
              <a:buClr>
                <a:schemeClr val="accent6"/>
              </a:buClr>
              <a:buSzPts val="1400"/>
              <a:buFont typeface="Roboto Condensed Light"/>
              <a:buChar char="●"/>
            </a:pPr>
            <a:r>
              <a:rPr lang="en">
                <a:solidFill>
                  <a:schemeClr val="accent6"/>
                </a:solidFill>
                <a:latin typeface="Roboto Condensed Light"/>
                <a:ea typeface="Roboto Condensed Light"/>
                <a:cs typeface="Roboto Condensed Light"/>
                <a:sym typeface="Roboto Condensed Light"/>
              </a:rPr>
              <a:t>Better performance</a:t>
            </a:r>
            <a:endParaRPr>
              <a:solidFill>
                <a:schemeClr val="accent6"/>
              </a:solidFill>
              <a:latin typeface="Roboto Condensed Light"/>
              <a:ea typeface="Roboto Condensed Light"/>
              <a:cs typeface="Roboto Condensed Light"/>
              <a:sym typeface="Roboto Condensed Light"/>
            </a:endParaRPr>
          </a:p>
          <a:p>
            <a:pPr indent="-317500" lvl="0" marL="457200" rtl="0" algn="l">
              <a:spcBef>
                <a:spcPts val="0"/>
              </a:spcBef>
              <a:spcAft>
                <a:spcPts val="0"/>
              </a:spcAft>
              <a:buClr>
                <a:schemeClr val="accent6"/>
              </a:buClr>
              <a:buSzPts val="1400"/>
              <a:buFont typeface="Roboto Condensed Light"/>
              <a:buChar char="●"/>
            </a:pPr>
            <a:r>
              <a:rPr lang="en">
                <a:solidFill>
                  <a:schemeClr val="accent6"/>
                </a:solidFill>
                <a:latin typeface="Roboto Condensed Light"/>
                <a:ea typeface="Roboto Condensed Light"/>
                <a:cs typeface="Roboto Condensed Light"/>
                <a:sym typeface="Roboto Condensed Light"/>
              </a:rPr>
              <a:t>Less likely to overfit</a:t>
            </a:r>
            <a:endParaRPr>
              <a:latin typeface="Roboto Condensed Light"/>
              <a:ea typeface="Roboto Condensed Light"/>
              <a:cs typeface="Roboto Condensed Light"/>
              <a:sym typeface="Roboto Condensed Light"/>
            </a:endParaRPr>
          </a:p>
        </p:txBody>
      </p:sp>
      <p:sp>
        <p:nvSpPr>
          <p:cNvPr id="399" name="Google Shape;399;p46"/>
          <p:cNvSpPr txBox="1"/>
          <p:nvPr>
            <p:ph type="ctrTitle"/>
          </p:nvPr>
        </p:nvSpPr>
        <p:spPr>
          <a:xfrm>
            <a:off x="1535225" y="144175"/>
            <a:ext cx="5476800" cy="51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accent6"/>
              </a:buClr>
              <a:buSzPts val="1100"/>
              <a:buFont typeface="Arial"/>
              <a:buNone/>
            </a:pPr>
            <a:r>
              <a:rPr lang="en"/>
              <a:t>Regularized Logistic Regression - II</a:t>
            </a:r>
            <a:endParaRPr/>
          </a:p>
          <a:p>
            <a:pPr indent="0" lvl="0" marL="0" rtl="0" algn="ctr">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7"/>
          <p:cNvSpPr txBox="1"/>
          <p:nvPr>
            <p:ph type="ctrTitle"/>
          </p:nvPr>
        </p:nvSpPr>
        <p:spPr>
          <a:xfrm flipH="1">
            <a:off x="1022175" y="2178475"/>
            <a:ext cx="58716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PRACTICAL IMPLICATIONS</a:t>
            </a:r>
            <a:endParaRPr/>
          </a:p>
        </p:txBody>
      </p:sp>
      <p:sp>
        <p:nvSpPr>
          <p:cNvPr id="405" name="Google Shape;405;p47"/>
          <p:cNvSpPr txBox="1"/>
          <p:nvPr>
            <p:ph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cxnSp>
        <p:nvCxnSpPr>
          <p:cNvPr id="406" name="Google Shape;406;p47"/>
          <p:cNvCxnSpPr/>
          <p:nvPr/>
        </p:nvCxnSpPr>
        <p:spPr>
          <a:xfrm>
            <a:off x="7015900" y="-35700"/>
            <a:ext cx="0" cy="2382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8"/>
          <p:cNvSpPr/>
          <p:nvPr/>
        </p:nvSpPr>
        <p:spPr>
          <a:xfrm>
            <a:off x="1203312" y="2149575"/>
            <a:ext cx="1486200" cy="9462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8"/>
          <p:cNvSpPr txBox="1"/>
          <p:nvPr/>
        </p:nvSpPr>
        <p:spPr>
          <a:xfrm>
            <a:off x="1252815" y="2122563"/>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Exo 2"/>
                <a:ea typeface="Exo 2"/>
                <a:cs typeface="Exo 2"/>
                <a:sym typeface="Exo 2"/>
              </a:rPr>
              <a:t>SOCIAL MEDIA</a:t>
            </a:r>
            <a:endParaRPr b="1">
              <a:solidFill>
                <a:schemeClr val="lt1"/>
              </a:solidFill>
              <a:latin typeface="Exo 2"/>
              <a:ea typeface="Exo 2"/>
              <a:cs typeface="Exo 2"/>
              <a:sym typeface="Exo 2"/>
            </a:endParaRPr>
          </a:p>
        </p:txBody>
      </p:sp>
      <p:sp>
        <p:nvSpPr>
          <p:cNvPr id="413" name="Google Shape;413;p48"/>
          <p:cNvSpPr txBox="1"/>
          <p:nvPr/>
        </p:nvSpPr>
        <p:spPr>
          <a:xfrm>
            <a:off x="1323915" y="2390773"/>
            <a:ext cx="1288500" cy="62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Roboto Condensed Light"/>
                <a:ea typeface="Roboto Condensed Light"/>
                <a:cs typeface="Roboto Condensed Light"/>
                <a:sym typeface="Roboto Condensed Light"/>
              </a:rPr>
              <a:t>Misinformation and conspiracy theories spread like wildfire</a:t>
            </a:r>
            <a:endParaRPr sz="1000">
              <a:solidFill>
                <a:schemeClr val="lt1"/>
              </a:solidFill>
              <a:latin typeface="Roboto Condensed Light"/>
              <a:ea typeface="Roboto Condensed Light"/>
              <a:cs typeface="Roboto Condensed Light"/>
              <a:sym typeface="Roboto Condensed Light"/>
            </a:endParaRPr>
          </a:p>
        </p:txBody>
      </p:sp>
      <p:sp>
        <p:nvSpPr>
          <p:cNvPr id="414" name="Google Shape;414;p48"/>
          <p:cNvSpPr/>
          <p:nvPr/>
        </p:nvSpPr>
        <p:spPr>
          <a:xfrm>
            <a:off x="6503650" y="2149575"/>
            <a:ext cx="1486200" cy="9462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8"/>
          <p:cNvSpPr txBox="1"/>
          <p:nvPr/>
        </p:nvSpPr>
        <p:spPr>
          <a:xfrm>
            <a:off x="6544311" y="2122563"/>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Exo 2"/>
                <a:ea typeface="Exo 2"/>
                <a:cs typeface="Exo 2"/>
                <a:sym typeface="Exo 2"/>
              </a:rPr>
              <a:t>ELECTION</a:t>
            </a:r>
            <a:endParaRPr b="1">
              <a:solidFill>
                <a:schemeClr val="lt1"/>
              </a:solidFill>
              <a:latin typeface="Exo 2"/>
              <a:ea typeface="Exo 2"/>
              <a:cs typeface="Exo 2"/>
              <a:sym typeface="Exo 2"/>
            </a:endParaRPr>
          </a:p>
        </p:txBody>
      </p:sp>
      <p:sp>
        <p:nvSpPr>
          <p:cNvPr id="416" name="Google Shape;416;p48"/>
          <p:cNvSpPr txBox="1"/>
          <p:nvPr/>
        </p:nvSpPr>
        <p:spPr>
          <a:xfrm>
            <a:off x="6615411" y="2390773"/>
            <a:ext cx="1288500" cy="62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lt1"/>
                </a:solidFill>
                <a:latin typeface="Roboto Condensed Light"/>
                <a:ea typeface="Roboto Condensed Light"/>
                <a:cs typeface="Roboto Condensed Light"/>
                <a:sym typeface="Roboto Condensed Light"/>
              </a:rPr>
              <a:t>Misinformation about voting fraud</a:t>
            </a:r>
            <a:endParaRPr sz="1000">
              <a:solidFill>
                <a:schemeClr val="lt1"/>
              </a:solidFill>
              <a:latin typeface="Roboto Condensed Light"/>
              <a:ea typeface="Roboto Condensed Light"/>
              <a:cs typeface="Roboto Condensed Light"/>
              <a:sym typeface="Roboto Condensed Light"/>
            </a:endParaRPr>
          </a:p>
        </p:txBody>
      </p:sp>
      <p:cxnSp>
        <p:nvCxnSpPr>
          <p:cNvPr id="417" name="Google Shape;417;p48"/>
          <p:cNvCxnSpPr/>
          <p:nvPr/>
        </p:nvCxnSpPr>
        <p:spPr>
          <a:xfrm flipH="1" rot="-5400000">
            <a:off x="4330050" y="2223625"/>
            <a:ext cx="483900" cy="600"/>
          </a:xfrm>
          <a:prstGeom prst="curvedConnector3">
            <a:avLst>
              <a:gd fmla="val 50000" name="adj1"/>
            </a:avLst>
          </a:prstGeom>
          <a:noFill/>
          <a:ln cap="flat" cmpd="sng" w="9525">
            <a:solidFill>
              <a:schemeClr val="dk1"/>
            </a:solidFill>
            <a:prstDash val="solid"/>
            <a:round/>
            <a:headEnd len="med" w="med" type="none"/>
            <a:tailEnd len="med" w="med" type="none"/>
          </a:ln>
        </p:spPr>
      </p:cxnSp>
      <p:sp>
        <p:nvSpPr>
          <p:cNvPr id="418" name="Google Shape;418;p48"/>
          <p:cNvSpPr/>
          <p:nvPr/>
        </p:nvSpPr>
        <p:spPr>
          <a:xfrm>
            <a:off x="3079550" y="1048350"/>
            <a:ext cx="3055500" cy="833700"/>
          </a:xfrm>
          <a:prstGeom prst="snip2DiagRect">
            <a:avLst>
              <a:gd fmla="val 0" name="adj1"/>
              <a:gd fmla="val 16667"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9" name="Google Shape;419;p48"/>
          <p:cNvCxnSpPr/>
          <p:nvPr/>
        </p:nvCxnSpPr>
        <p:spPr>
          <a:xfrm rot="5400000">
            <a:off x="2408400" y="1478475"/>
            <a:ext cx="611100" cy="5847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420" name="Google Shape;420;p48"/>
          <p:cNvCxnSpPr/>
          <p:nvPr/>
        </p:nvCxnSpPr>
        <p:spPr>
          <a:xfrm>
            <a:off x="6211750" y="1516275"/>
            <a:ext cx="577800" cy="5601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421" name="Google Shape;421;p48"/>
          <p:cNvSpPr txBox="1"/>
          <p:nvPr/>
        </p:nvSpPr>
        <p:spPr>
          <a:xfrm>
            <a:off x="3178575" y="1057725"/>
            <a:ext cx="28680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Exo 2"/>
                <a:ea typeface="Exo 2"/>
                <a:cs typeface="Exo 2"/>
                <a:sym typeface="Exo 2"/>
              </a:rPr>
              <a:t>REAL WORLD IMPLICATIONS </a:t>
            </a:r>
            <a:endParaRPr b="1">
              <a:solidFill>
                <a:schemeClr val="dk1"/>
              </a:solidFill>
              <a:latin typeface="Exo 2"/>
              <a:ea typeface="Exo 2"/>
              <a:cs typeface="Exo 2"/>
              <a:sym typeface="Exo 2"/>
            </a:endParaRPr>
          </a:p>
          <a:p>
            <a:pPr indent="0" lvl="0" marL="0" rtl="0" algn="ctr">
              <a:spcBef>
                <a:spcPts val="0"/>
              </a:spcBef>
              <a:spcAft>
                <a:spcPts val="0"/>
              </a:spcAft>
              <a:buNone/>
            </a:pPr>
            <a:r>
              <a:rPr b="1" lang="en">
                <a:solidFill>
                  <a:schemeClr val="dk1"/>
                </a:solidFill>
                <a:latin typeface="Exo 2"/>
                <a:ea typeface="Exo 2"/>
                <a:cs typeface="Exo 2"/>
                <a:sym typeface="Exo 2"/>
              </a:rPr>
              <a:t>OF FAKE NEWS</a:t>
            </a:r>
            <a:endParaRPr b="1">
              <a:solidFill>
                <a:schemeClr val="dk1"/>
              </a:solidFill>
              <a:latin typeface="Exo 2"/>
              <a:ea typeface="Exo 2"/>
              <a:cs typeface="Exo 2"/>
              <a:sym typeface="Exo 2"/>
            </a:endParaRPr>
          </a:p>
        </p:txBody>
      </p:sp>
      <p:sp>
        <p:nvSpPr>
          <p:cNvPr id="422" name="Google Shape;422;p48"/>
          <p:cNvSpPr txBox="1"/>
          <p:nvPr>
            <p:ph type="ctrTitle"/>
          </p:nvPr>
        </p:nvSpPr>
        <p:spPr>
          <a:xfrm>
            <a:off x="792300" y="48050"/>
            <a:ext cx="75594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t>INFORMATION SHAPES HOW WE VIEW THE WORLD AND </a:t>
            </a:r>
            <a:endParaRPr sz="1700"/>
          </a:p>
          <a:p>
            <a:pPr indent="0" lvl="0" marL="0" rtl="0" algn="ctr">
              <a:spcBef>
                <a:spcPts val="0"/>
              </a:spcBef>
              <a:spcAft>
                <a:spcPts val="0"/>
              </a:spcAft>
              <a:buNone/>
            </a:pPr>
            <a:r>
              <a:rPr lang="en" sz="1700"/>
              <a:t>INFLUENCES OUR DECISION MAKING</a:t>
            </a:r>
            <a:endParaRPr sz="1700"/>
          </a:p>
        </p:txBody>
      </p:sp>
      <p:sp>
        <p:nvSpPr>
          <p:cNvPr id="423" name="Google Shape;423;p48"/>
          <p:cNvSpPr/>
          <p:nvPr/>
        </p:nvSpPr>
        <p:spPr>
          <a:xfrm>
            <a:off x="3828912" y="2586900"/>
            <a:ext cx="1486200" cy="9462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8"/>
          <p:cNvSpPr txBox="1"/>
          <p:nvPr/>
        </p:nvSpPr>
        <p:spPr>
          <a:xfrm>
            <a:off x="3822925" y="2559900"/>
            <a:ext cx="14862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Exo 2"/>
                <a:ea typeface="Exo 2"/>
                <a:cs typeface="Exo 2"/>
                <a:sym typeface="Exo 2"/>
              </a:rPr>
              <a:t>COVID-19</a:t>
            </a:r>
            <a:endParaRPr b="1" sz="1100">
              <a:solidFill>
                <a:schemeClr val="lt1"/>
              </a:solidFill>
              <a:latin typeface="Exo 2"/>
              <a:ea typeface="Exo 2"/>
              <a:cs typeface="Exo 2"/>
              <a:sym typeface="Exo 2"/>
            </a:endParaRPr>
          </a:p>
        </p:txBody>
      </p:sp>
      <p:sp>
        <p:nvSpPr>
          <p:cNvPr id="425" name="Google Shape;425;p48"/>
          <p:cNvSpPr txBox="1"/>
          <p:nvPr/>
        </p:nvSpPr>
        <p:spPr>
          <a:xfrm>
            <a:off x="3828925" y="2828100"/>
            <a:ext cx="1486200" cy="62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Roboto Condensed Light"/>
                <a:ea typeface="Roboto Condensed Light"/>
                <a:cs typeface="Roboto Condensed Light"/>
                <a:sym typeface="Roboto Condensed Light"/>
              </a:rPr>
              <a:t>Misinformation about the origins of COVID-19 and treatments</a:t>
            </a:r>
            <a:endParaRPr sz="1000">
              <a:solidFill>
                <a:schemeClr val="lt1"/>
              </a:solidFill>
              <a:latin typeface="Roboto Condensed Light"/>
              <a:ea typeface="Roboto Condensed Light"/>
              <a:cs typeface="Roboto Condensed Light"/>
              <a:sym typeface="Roboto Condensed Light"/>
            </a:endParaRPr>
          </a:p>
        </p:txBody>
      </p:sp>
      <p:sp>
        <p:nvSpPr>
          <p:cNvPr id="426" name="Google Shape;426;p48"/>
          <p:cNvSpPr/>
          <p:nvPr/>
        </p:nvSpPr>
        <p:spPr>
          <a:xfrm>
            <a:off x="1850838" y="3953100"/>
            <a:ext cx="1125300" cy="216000"/>
          </a:xfrm>
          <a:prstGeom prst="snip2DiagRect">
            <a:avLst>
              <a:gd fmla="val 0" name="adj1"/>
              <a:gd fmla="val 16667" name="adj2"/>
            </a:avLst>
          </a:prstGeom>
          <a:solidFill>
            <a:srgbClr val="EFEFEF"/>
          </a:solidFill>
          <a:ln cap="flat" cmpd="sng" w="9525">
            <a:solidFill>
              <a:schemeClr val="dk1"/>
            </a:solidFill>
            <a:prstDash val="dot"/>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800">
                <a:solidFill>
                  <a:schemeClr val="dk1"/>
                </a:solidFill>
                <a:latin typeface="Exo 2"/>
                <a:ea typeface="Exo 2"/>
                <a:cs typeface="Exo 2"/>
                <a:sym typeface="Exo 2"/>
              </a:rPr>
              <a:t>FINANCIAL IMPACTS</a:t>
            </a:r>
            <a:endParaRPr sz="400">
              <a:solidFill>
                <a:schemeClr val="dk1"/>
              </a:solidFill>
            </a:endParaRPr>
          </a:p>
        </p:txBody>
      </p:sp>
      <p:sp>
        <p:nvSpPr>
          <p:cNvPr id="427" name="Google Shape;427;p48"/>
          <p:cNvSpPr/>
          <p:nvPr/>
        </p:nvSpPr>
        <p:spPr>
          <a:xfrm>
            <a:off x="3289860" y="3953100"/>
            <a:ext cx="1125300" cy="216000"/>
          </a:xfrm>
          <a:prstGeom prst="snip2DiagRect">
            <a:avLst>
              <a:gd fmla="val 0" name="adj1"/>
              <a:gd fmla="val 16667" name="adj2"/>
            </a:avLst>
          </a:prstGeom>
          <a:solidFill>
            <a:srgbClr val="EFEFEF"/>
          </a:solidFill>
          <a:ln cap="flat" cmpd="sng" w="9525">
            <a:solidFill>
              <a:schemeClr val="dk1"/>
            </a:solidFill>
            <a:prstDash val="dot"/>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800">
                <a:solidFill>
                  <a:schemeClr val="dk1"/>
                </a:solidFill>
                <a:latin typeface="Exo 2"/>
                <a:ea typeface="Exo 2"/>
                <a:cs typeface="Exo 2"/>
                <a:sym typeface="Exo 2"/>
              </a:rPr>
              <a:t>HEALTH IMPACTS</a:t>
            </a:r>
            <a:endParaRPr sz="400">
              <a:solidFill>
                <a:schemeClr val="dk1"/>
              </a:solidFill>
            </a:endParaRPr>
          </a:p>
        </p:txBody>
      </p:sp>
      <p:sp>
        <p:nvSpPr>
          <p:cNvPr id="428" name="Google Shape;428;p48"/>
          <p:cNvSpPr/>
          <p:nvPr/>
        </p:nvSpPr>
        <p:spPr>
          <a:xfrm>
            <a:off x="4728882" y="3953100"/>
            <a:ext cx="1125300" cy="216000"/>
          </a:xfrm>
          <a:prstGeom prst="snip2DiagRect">
            <a:avLst>
              <a:gd fmla="val 0" name="adj1"/>
              <a:gd fmla="val 16667" name="adj2"/>
            </a:avLst>
          </a:prstGeom>
          <a:solidFill>
            <a:srgbClr val="EFEFEF"/>
          </a:solidFill>
          <a:ln cap="flat" cmpd="sng" w="9525">
            <a:solidFill>
              <a:schemeClr val="dk1"/>
            </a:solidFill>
            <a:prstDash val="dot"/>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800">
                <a:solidFill>
                  <a:schemeClr val="dk1"/>
                </a:solidFill>
                <a:latin typeface="Exo 2"/>
                <a:ea typeface="Exo 2"/>
                <a:cs typeface="Exo 2"/>
                <a:sym typeface="Exo 2"/>
              </a:rPr>
              <a:t>FEAR</a:t>
            </a:r>
            <a:endParaRPr sz="400">
              <a:solidFill>
                <a:schemeClr val="dk1"/>
              </a:solidFill>
            </a:endParaRPr>
          </a:p>
        </p:txBody>
      </p:sp>
      <p:sp>
        <p:nvSpPr>
          <p:cNvPr id="429" name="Google Shape;429;p48"/>
          <p:cNvSpPr/>
          <p:nvPr/>
        </p:nvSpPr>
        <p:spPr>
          <a:xfrm>
            <a:off x="6167904" y="3953100"/>
            <a:ext cx="1125300" cy="216000"/>
          </a:xfrm>
          <a:prstGeom prst="snip2DiagRect">
            <a:avLst>
              <a:gd fmla="val 0" name="adj1"/>
              <a:gd fmla="val 16667" name="adj2"/>
            </a:avLst>
          </a:prstGeom>
          <a:solidFill>
            <a:srgbClr val="EFEFEF"/>
          </a:solidFill>
          <a:ln cap="flat" cmpd="sng" w="9525">
            <a:solidFill>
              <a:schemeClr val="dk1"/>
            </a:solidFill>
            <a:prstDash val="dot"/>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800">
                <a:solidFill>
                  <a:schemeClr val="dk1"/>
                </a:solidFill>
                <a:latin typeface="Exo 2"/>
                <a:ea typeface="Exo 2"/>
                <a:cs typeface="Exo 2"/>
                <a:sym typeface="Exo 2"/>
              </a:rPr>
              <a:t>RACISM</a:t>
            </a:r>
            <a:endParaRPr sz="400">
              <a:solidFill>
                <a:schemeClr val="dk1"/>
              </a:solidFill>
            </a:endParaRPr>
          </a:p>
        </p:txBody>
      </p:sp>
      <p:sp>
        <p:nvSpPr>
          <p:cNvPr id="430" name="Google Shape;430;p48"/>
          <p:cNvSpPr/>
          <p:nvPr/>
        </p:nvSpPr>
        <p:spPr>
          <a:xfrm>
            <a:off x="2570350" y="4364325"/>
            <a:ext cx="1125300" cy="216000"/>
          </a:xfrm>
          <a:prstGeom prst="snip2DiagRect">
            <a:avLst>
              <a:gd fmla="val 0" name="adj1"/>
              <a:gd fmla="val 16667" name="adj2"/>
            </a:avLst>
          </a:prstGeom>
          <a:solidFill>
            <a:srgbClr val="EFEFEF"/>
          </a:solidFill>
          <a:ln cap="flat" cmpd="sng" w="9525">
            <a:solidFill>
              <a:schemeClr val="dk1"/>
            </a:solidFill>
            <a:prstDash val="dot"/>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800">
                <a:solidFill>
                  <a:schemeClr val="dk1"/>
                </a:solidFill>
                <a:latin typeface="Exo 2"/>
                <a:ea typeface="Exo 2"/>
                <a:cs typeface="Exo 2"/>
                <a:sym typeface="Exo 2"/>
              </a:rPr>
              <a:t>VIOLENCE</a:t>
            </a:r>
            <a:endParaRPr sz="400">
              <a:solidFill>
                <a:schemeClr val="dk1"/>
              </a:solidFill>
            </a:endParaRPr>
          </a:p>
        </p:txBody>
      </p:sp>
      <p:sp>
        <p:nvSpPr>
          <p:cNvPr id="431" name="Google Shape;431;p48"/>
          <p:cNvSpPr/>
          <p:nvPr/>
        </p:nvSpPr>
        <p:spPr>
          <a:xfrm>
            <a:off x="4009373" y="4364325"/>
            <a:ext cx="1125300" cy="216000"/>
          </a:xfrm>
          <a:prstGeom prst="snip2DiagRect">
            <a:avLst>
              <a:gd fmla="val 0" name="adj1"/>
              <a:gd fmla="val 16667" name="adj2"/>
            </a:avLst>
          </a:prstGeom>
          <a:solidFill>
            <a:srgbClr val="EFEFEF"/>
          </a:solidFill>
          <a:ln cap="flat" cmpd="sng" w="9525">
            <a:solidFill>
              <a:schemeClr val="dk1"/>
            </a:solidFill>
            <a:prstDash val="dot"/>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800">
                <a:solidFill>
                  <a:schemeClr val="dk1"/>
                </a:solidFill>
                <a:latin typeface="Exo 2"/>
                <a:ea typeface="Exo 2"/>
                <a:cs typeface="Exo 2"/>
                <a:sym typeface="Exo 2"/>
              </a:rPr>
              <a:t>POLITICAL IMPACTS</a:t>
            </a:r>
            <a:endParaRPr sz="400">
              <a:solidFill>
                <a:schemeClr val="dk1"/>
              </a:solidFill>
            </a:endParaRPr>
          </a:p>
        </p:txBody>
      </p:sp>
      <p:sp>
        <p:nvSpPr>
          <p:cNvPr id="432" name="Google Shape;432;p48"/>
          <p:cNvSpPr/>
          <p:nvPr/>
        </p:nvSpPr>
        <p:spPr>
          <a:xfrm>
            <a:off x="5448395" y="4364325"/>
            <a:ext cx="1125300" cy="216000"/>
          </a:xfrm>
          <a:prstGeom prst="snip2DiagRect">
            <a:avLst>
              <a:gd fmla="val 0" name="adj1"/>
              <a:gd fmla="val 16667" name="adj2"/>
            </a:avLst>
          </a:prstGeom>
          <a:solidFill>
            <a:srgbClr val="EFEFEF"/>
          </a:solidFill>
          <a:ln cap="flat" cmpd="sng" w="9525">
            <a:solidFill>
              <a:schemeClr val="dk1"/>
            </a:solidFill>
            <a:prstDash val="dot"/>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800">
                <a:solidFill>
                  <a:schemeClr val="dk1"/>
                </a:solidFill>
                <a:latin typeface="Exo 2"/>
                <a:ea typeface="Exo 2"/>
                <a:cs typeface="Exo 2"/>
                <a:sym typeface="Exo 2"/>
              </a:rPr>
              <a:t>DISTRUST</a:t>
            </a:r>
            <a:endParaRPr sz="4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9"/>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438" name="Google Shape;438;p49"/>
          <p:cNvSpPr txBox="1"/>
          <p:nvPr>
            <p:ph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cxnSp>
        <p:nvCxnSpPr>
          <p:cNvPr id="439" name="Google Shape;439;p49"/>
          <p:cNvCxnSpPr/>
          <p:nvPr/>
        </p:nvCxnSpPr>
        <p:spPr>
          <a:xfrm>
            <a:off x="2162075" y="-35700"/>
            <a:ext cx="0" cy="2382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0"/>
          <p:cNvSpPr txBox="1"/>
          <p:nvPr>
            <p:ph type="ctrTitle"/>
          </p:nvPr>
        </p:nvSpPr>
        <p:spPr>
          <a:xfrm>
            <a:off x="1964851" y="137975"/>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Quick Recap</a:t>
            </a:r>
            <a:endParaRPr/>
          </a:p>
        </p:txBody>
      </p:sp>
      <p:sp>
        <p:nvSpPr>
          <p:cNvPr id="445" name="Google Shape;445;p50"/>
          <p:cNvSpPr txBox="1"/>
          <p:nvPr/>
        </p:nvSpPr>
        <p:spPr>
          <a:xfrm>
            <a:off x="267900" y="651325"/>
            <a:ext cx="8608200" cy="42327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1000"/>
              </a:spcBef>
              <a:spcAft>
                <a:spcPts val="0"/>
              </a:spcAft>
              <a:buClr>
                <a:schemeClr val="accent6"/>
              </a:buClr>
              <a:buSzPts val="1400"/>
              <a:buChar char="-"/>
            </a:pPr>
            <a:r>
              <a:rPr b="1" lang="en">
                <a:solidFill>
                  <a:schemeClr val="accent6"/>
                </a:solidFill>
              </a:rPr>
              <a:t>Data Pre-processing</a:t>
            </a:r>
            <a:r>
              <a:rPr lang="en">
                <a:solidFill>
                  <a:schemeClr val="accent6"/>
                </a:solidFill>
              </a:rPr>
              <a:t>:</a:t>
            </a:r>
            <a:endParaRPr>
              <a:solidFill>
                <a:schemeClr val="accent6"/>
              </a:solidFill>
            </a:endParaRPr>
          </a:p>
          <a:p>
            <a:pPr indent="-317500" lvl="0" marL="914400" rtl="0" algn="l">
              <a:lnSpc>
                <a:spcPct val="150000"/>
              </a:lnSpc>
              <a:spcBef>
                <a:spcPts val="0"/>
              </a:spcBef>
              <a:spcAft>
                <a:spcPts val="0"/>
              </a:spcAft>
              <a:buClr>
                <a:schemeClr val="accent6"/>
              </a:buClr>
              <a:buSzPts val="1400"/>
              <a:buChar char="●"/>
            </a:pPr>
            <a:r>
              <a:rPr i="1" lang="en">
                <a:solidFill>
                  <a:schemeClr val="accent6"/>
                </a:solidFill>
              </a:rPr>
              <a:t>NER</a:t>
            </a:r>
            <a:r>
              <a:rPr lang="en">
                <a:solidFill>
                  <a:schemeClr val="accent6"/>
                </a:solidFill>
              </a:rPr>
              <a:t>: Fake news (Trump, Finicum, Syria, War) vs Real news (Trump, Mueller, US, Hurricane Maria)</a:t>
            </a:r>
            <a:endParaRPr>
              <a:solidFill>
                <a:schemeClr val="accent6"/>
              </a:solidFill>
            </a:endParaRPr>
          </a:p>
          <a:p>
            <a:pPr indent="-317500" lvl="0" marL="914400" rtl="0" algn="l">
              <a:lnSpc>
                <a:spcPct val="150000"/>
              </a:lnSpc>
              <a:spcBef>
                <a:spcPts val="0"/>
              </a:spcBef>
              <a:spcAft>
                <a:spcPts val="0"/>
              </a:spcAft>
              <a:buClr>
                <a:schemeClr val="accent6"/>
              </a:buClr>
              <a:buSzPts val="1400"/>
              <a:buChar char="●"/>
            </a:pPr>
            <a:r>
              <a:rPr i="1" lang="en">
                <a:solidFill>
                  <a:schemeClr val="accent6"/>
                </a:solidFill>
              </a:rPr>
              <a:t>Topic Modeling:</a:t>
            </a:r>
            <a:endParaRPr i="1">
              <a:solidFill>
                <a:schemeClr val="accent6"/>
              </a:solidFill>
            </a:endParaRPr>
          </a:p>
          <a:p>
            <a:pPr indent="-317500" lvl="0" marL="1371600" rtl="0" algn="l">
              <a:lnSpc>
                <a:spcPct val="150000"/>
              </a:lnSpc>
              <a:spcBef>
                <a:spcPts val="1000"/>
              </a:spcBef>
              <a:spcAft>
                <a:spcPts val="0"/>
              </a:spcAft>
              <a:buClr>
                <a:schemeClr val="accent6"/>
              </a:buClr>
              <a:buSzPts val="1400"/>
              <a:buChar char="➔"/>
            </a:pPr>
            <a:r>
              <a:rPr lang="en">
                <a:solidFill>
                  <a:schemeClr val="accent6"/>
                </a:solidFill>
              </a:rPr>
              <a:t>LDA Model: 7 topics model with coherence score of 0.45 (Presidential Election, Bill and Legislation, Economy, Police, People Action, War and Military, News Media) </a:t>
            </a:r>
            <a:endParaRPr>
              <a:solidFill>
                <a:schemeClr val="accent6"/>
              </a:solidFill>
            </a:endParaRPr>
          </a:p>
          <a:p>
            <a:pPr indent="-317500" lvl="0" marL="457200" rtl="0" algn="l">
              <a:lnSpc>
                <a:spcPct val="150000"/>
              </a:lnSpc>
              <a:spcBef>
                <a:spcPts val="1000"/>
              </a:spcBef>
              <a:spcAft>
                <a:spcPts val="0"/>
              </a:spcAft>
              <a:buClr>
                <a:schemeClr val="accent6"/>
              </a:buClr>
              <a:buSzPts val="1400"/>
              <a:buChar char="-"/>
            </a:pPr>
            <a:r>
              <a:rPr b="1" lang="en">
                <a:solidFill>
                  <a:schemeClr val="accent6"/>
                </a:solidFill>
              </a:rPr>
              <a:t>Text Classification</a:t>
            </a:r>
            <a:endParaRPr b="1">
              <a:solidFill>
                <a:schemeClr val="accent6"/>
              </a:solidFill>
            </a:endParaRPr>
          </a:p>
          <a:p>
            <a:pPr indent="-317500" lvl="0" marL="914400" rtl="0" algn="l">
              <a:lnSpc>
                <a:spcPct val="150000"/>
              </a:lnSpc>
              <a:spcBef>
                <a:spcPts val="0"/>
              </a:spcBef>
              <a:spcAft>
                <a:spcPts val="0"/>
              </a:spcAft>
              <a:buClr>
                <a:schemeClr val="accent6"/>
              </a:buClr>
              <a:buSzPts val="1400"/>
              <a:buChar char="●"/>
            </a:pPr>
            <a:r>
              <a:rPr i="1" lang="en">
                <a:solidFill>
                  <a:schemeClr val="accent6"/>
                </a:solidFill>
              </a:rPr>
              <a:t>Model Building</a:t>
            </a:r>
            <a:r>
              <a:rPr lang="en">
                <a:solidFill>
                  <a:schemeClr val="accent6"/>
                </a:solidFill>
              </a:rPr>
              <a:t>: Logistic Regression, Decision Tree Classifier, Random Forest Classifier, Naive Bayes, KNN, Regularized Logistic Regression</a:t>
            </a:r>
            <a:endParaRPr>
              <a:solidFill>
                <a:schemeClr val="accent6"/>
              </a:solidFill>
            </a:endParaRPr>
          </a:p>
          <a:p>
            <a:pPr indent="-317500" lvl="0" marL="914400" rtl="0" algn="l">
              <a:lnSpc>
                <a:spcPct val="150000"/>
              </a:lnSpc>
              <a:spcBef>
                <a:spcPts val="0"/>
              </a:spcBef>
              <a:spcAft>
                <a:spcPts val="0"/>
              </a:spcAft>
              <a:buClr>
                <a:schemeClr val="accent6"/>
              </a:buClr>
              <a:buSzPts val="1400"/>
              <a:buChar char="●"/>
            </a:pPr>
            <a:r>
              <a:rPr i="1" lang="en">
                <a:solidFill>
                  <a:schemeClr val="accent6"/>
                </a:solidFill>
              </a:rPr>
              <a:t>Model Selection</a:t>
            </a:r>
            <a:r>
              <a:rPr lang="en">
                <a:solidFill>
                  <a:schemeClr val="accent6"/>
                </a:solidFill>
              </a:rPr>
              <a:t>: Regularized Logistic Regression with accuracy score of 99.29%</a:t>
            </a:r>
            <a:endParaRPr>
              <a:solidFill>
                <a:schemeClr val="accent6"/>
              </a:solidFill>
            </a:endParaRPr>
          </a:p>
          <a:p>
            <a:pPr indent="0" lvl="0" marL="0" rtl="0" algn="l">
              <a:lnSpc>
                <a:spcPct val="150000"/>
              </a:lnSpc>
              <a:spcBef>
                <a:spcPts val="1000"/>
              </a:spcBef>
              <a:spcAft>
                <a:spcPts val="0"/>
              </a:spcAft>
              <a:buClr>
                <a:schemeClr val="accent6"/>
              </a:buClr>
              <a:buSzPts val="1100"/>
              <a:buFont typeface="Arial"/>
              <a:buNone/>
            </a:pPr>
            <a:r>
              <a:t/>
            </a:r>
            <a:endParaRPr>
              <a:solidFill>
                <a:schemeClr val="accent6"/>
              </a:solidFill>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1"/>
          <p:cNvSpPr txBox="1"/>
          <p:nvPr>
            <p:ph idx="3" type="title"/>
          </p:nvPr>
        </p:nvSpPr>
        <p:spPr>
          <a:xfrm flipH="1">
            <a:off x="331400" y="1962350"/>
            <a:ext cx="61281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4800"/>
              <a:t>THANK YOU</a:t>
            </a:r>
            <a:endParaRPr sz="4800"/>
          </a:p>
        </p:txBody>
      </p:sp>
      <p:cxnSp>
        <p:nvCxnSpPr>
          <p:cNvPr id="451" name="Google Shape;451;p51"/>
          <p:cNvCxnSpPr/>
          <p:nvPr/>
        </p:nvCxnSpPr>
        <p:spPr>
          <a:xfrm>
            <a:off x="2162075" y="-35700"/>
            <a:ext cx="0" cy="2382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2"/>
          <p:cNvSpPr txBox="1"/>
          <p:nvPr>
            <p:ph type="ctrTitle"/>
          </p:nvPr>
        </p:nvSpPr>
        <p:spPr>
          <a:xfrm flipH="1">
            <a:off x="2280429" y="1470505"/>
            <a:ext cx="5195700" cy="19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APPENDIX</a:t>
            </a:r>
            <a:endParaRPr/>
          </a:p>
        </p:txBody>
      </p:sp>
      <p:cxnSp>
        <p:nvCxnSpPr>
          <p:cNvPr id="457" name="Google Shape;457;p52"/>
          <p:cNvCxnSpPr/>
          <p:nvPr/>
        </p:nvCxnSpPr>
        <p:spPr>
          <a:xfrm>
            <a:off x="2162075" y="-35700"/>
            <a:ext cx="0" cy="2382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3"/>
          <p:cNvSpPr txBox="1"/>
          <p:nvPr/>
        </p:nvSpPr>
        <p:spPr>
          <a:xfrm>
            <a:off x="882675" y="2110500"/>
            <a:ext cx="7058100" cy="204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sp>
        <p:nvSpPr>
          <p:cNvPr id="463" name="Google Shape;463;p53"/>
          <p:cNvSpPr txBox="1"/>
          <p:nvPr>
            <p:ph type="ctrTitle"/>
          </p:nvPr>
        </p:nvSpPr>
        <p:spPr>
          <a:xfrm>
            <a:off x="1964850" y="352850"/>
            <a:ext cx="52143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Understanding Confusion Matrix</a:t>
            </a:r>
            <a:endParaRPr/>
          </a:p>
        </p:txBody>
      </p:sp>
      <p:pic>
        <p:nvPicPr>
          <p:cNvPr id="464" name="Google Shape;464;p53"/>
          <p:cNvPicPr preferRelativeResize="0"/>
          <p:nvPr/>
        </p:nvPicPr>
        <p:blipFill>
          <a:blip r:embed="rId3">
            <a:alphaModFix/>
          </a:blip>
          <a:stretch>
            <a:fillRect/>
          </a:stretch>
        </p:blipFill>
        <p:spPr>
          <a:xfrm>
            <a:off x="1697750" y="2029400"/>
            <a:ext cx="5736225" cy="2931300"/>
          </a:xfrm>
          <a:prstGeom prst="rect">
            <a:avLst/>
          </a:prstGeom>
          <a:noFill/>
          <a:ln>
            <a:noFill/>
          </a:ln>
        </p:spPr>
      </p:pic>
      <p:sp>
        <p:nvSpPr>
          <p:cNvPr id="465" name="Google Shape;465;p53"/>
          <p:cNvSpPr txBox="1"/>
          <p:nvPr/>
        </p:nvSpPr>
        <p:spPr>
          <a:xfrm>
            <a:off x="1339525" y="1104225"/>
            <a:ext cx="6749400" cy="840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accent6"/>
              </a:buClr>
              <a:buSzPts val="1100"/>
              <a:buFont typeface="Arial"/>
              <a:buNone/>
            </a:pPr>
            <a:r>
              <a:rPr b="1" lang="en">
                <a:solidFill>
                  <a:schemeClr val="accent6"/>
                </a:solidFill>
                <a:latin typeface="Roboto Condensed"/>
                <a:ea typeface="Roboto Condensed"/>
                <a:cs typeface="Roboto Condensed"/>
                <a:sym typeface="Roboto Condensed"/>
              </a:rPr>
              <a:t>Confusion matrix</a:t>
            </a:r>
            <a:r>
              <a:rPr lang="en">
                <a:solidFill>
                  <a:schemeClr val="accent6"/>
                </a:solidFill>
                <a:latin typeface="Roboto Condensed Light"/>
                <a:ea typeface="Roboto Condensed Light"/>
                <a:cs typeface="Roboto Condensed Light"/>
                <a:sym typeface="Roboto Condensed Light"/>
              </a:rPr>
              <a:t> is another metric that is often used to measure the performance of a classification algorithm. True to its name, the terminology related to the confusion matrix can be rather confusing, but the matrix itself is simple to understand</a:t>
            </a:r>
            <a:endParaRPr>
              <a:solidFill>
                <a:schemeClr val="accent6"/>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accent6"/>
              </a:solidFill>
              <a:latin typeface="Roboto Condensed"/>
              <a:ea typeface="Roboto Condensed"/>
              <a:cs typeface="Roboto Condensed"/>
              <a:sym typeface="Roboto Condense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8"/>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158" name="Google Shape;158;p28"/>
          <p:cNvSpPr txBox="1"/>
          <p:nvPr>
            <p:ph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cxnSp>
        <p:nvCxnSpPr>
          <p:cNvPr id="159" name="Google Shape;159;p28"/>
          <p:cNvCxnSpPr/>
          <p:nvPr/>
        </p:nvCxnSpPr>
        <p:spPr>
          <a:xfrm>
            <a:off x="0" y="4028275"/>
            <a:ext cx="1561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BACKGROUND</a:t>
            </a:r>
            <a:endParaRPr/>
          </a:p>
        </p:txBody>
      </p:sp>
      <p:sp>
        <p:nvSpPr>
          <p:cNvPr id="165" name="Google Shape;165;p29"/>
          <p:cNvSpPr txBox="1"/>
          <p:nvPr>
            <p:ph idx="2" type="ctrTitle"/>
          </p:nvPr>
        </p:nvSpPr>
        <p:spPr>
          <a:xfrm>
            <a:off x="1247450" y="1585513"/>
            <a:ext cx="26736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FAKE NEWS</a:t>
            </a:r>
            <a:endParaRPr/>
          </a:p>
        </p:txBody>
      </p:sp>
      <p:sp>
        <p:nvSpPr>
          <p:cNvPr id="166" name="Google Shape;166;p29"/>
          <p:cNvSpPr txBox="1"/>
          <p:nvPr>
            <p:ph idx="5" type="ctrTitle"/>
          </p:nvPr>
        </p:nvSpPr>
        <p:spPr>
          <a:xfrm>
            <a:off x="5146800" y="1585513"/>
            <a:ext cx="26736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REAL NEWS</a:t>
            </a:r>
            <a:endParaRPr/>
          </a:p>
        </p:txBody>
      </p:sp>
      <p:sp>
        <p:nvSpPr>
          <p:cNvPr id="167" name="Google Shape;167;p29"/>
          <p:cNvSpPr txBox="1"/>
          <p:nvPr>
            <p:ph idx="6" type="subTitle"/>
          </p:nvPr>
        </p:nvSpPr>
        <p:spPr>
          <a:xfrm>
            <a:off x="5260650" y="1871275"/>
            <a:ext cx="2445900" cy="51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News articles obtained from Reuters</a:t>
            </a:r>
            <a:endParaRPr/>
          </a:p>
        </p:txBody>
      </p:sp>
      <p:cxnSp>
        <p:nvCxnSpPr>
          <p:cNvPr id="168" name="Google Shape;168;p29"/>
          <p:cNvCxnSpPr/>
          <p:nvPr/>
        </p:nvCxnSpPr>
        <p:spPr>
          <a:xfrm>
            <a:off x="4572000" y="1195575"/>
            <a:ext cx="600" cy="2892900"/>
          </a:xfrm>
          <a:prstGeom prst="straightConnector1">
            <a:avLst/>
          </a:prstGeom>
          <a:noFill/>
          <a:ln cap="flat" cmpd="sng" w="9525">
            <a:solidFill>
              <a:schemeClr val="dk2"/>
            </a:solidFill>
            <a:prstDash val="solid"/>
            <a:round/>
            <a:headEnd len="med" w="med" type="none"/>
            <a:tailEnd len="med" w="med" type="none"/>
          </a:ln>
        </p:spPr>
      </p:cxnSp>
      <p:sp>
        <p:nvSpPr>
          <p:cNvPr id="169" name="Google Shape;169;p29"/>
          <p:cNvSpPr/>
          <p:nvPr/>
        </p:nvSpPr>
        <p:spPr>
          <a:xfrm>
            <a:off x="2261850" y="863050"/>
            <a:ext cx="644700" cy="6447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9"/>
          <p:cNvSpPr/>
          <p:nvPr/>
        </p:nvSpPr>
        <p:spPr>
          <a:xfrm>
            <a:off x="6161250" y="864560"/>
            <a:ext cx="644700" cy="6447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 name="Google Shape;171;p29"/>
          <p:cNvGrpSpPr/>
          <p:nvPr/>
        </p:nvGrpSpPr>
        <p:grpSpPr>
          <a:xfrm>
            <a:off x="2398926" y="1025775"/>
            <a:ext cx="370643" cy="322246"/>
            <a:chOff x="6218300" y="4416175"/>
            <a:chExt cx="516000" cy="448000"/>
          </a:xfrm>
        </p:grpSpPr>
        <p:sp>
          <p:nvSpPr>
            <p:cNvPr id="172" name="Google Shape;172;p29"/>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3" name="Google Shape;173;p29"/>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4" name="Google Shape;174;p29"/>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75" name="Google Shape;175;p29"/>
          <p:cNvGrpSpPr/>
          <p:nvPr/>
        </p:nvGrpSpPr>
        <p:grpSpPr>
          <a:xfrm>
            <a:off x="6327834" y="1013941"/>
            <a:ext cx="311545" cy="345911"/>
            <a:chOff x="3300325" y="249875"/>
            <a:chExt cx="433725" cy="480900"/>
          </a:xfrm>
        </p:grpSpPr>
        <p:sp>
          <p:nvSpPr>
            <p:cNvPr id="176" name="Google Shape;176;p29"/>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7" name="Google Shape;177;p29"/>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8" name="Google Shape;178;p29"/>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9" name="Google Shape;179;p29"/>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0" name="Google Shape;180;p29"/>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1" name="Google Shape;181;p29"/>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82" name="Google Shape;182;p29"/>
          <p:cNvSpPr txBox="1"/>
          <p:nvPr>
            <p:ph idx="6" type="subTitle"/>
          </p:nvPr>
        </p:nvSpPr>
        <p:spPr>
          <a:xfrm>
            <a:off x="1045400" y="1871275"/>
            <a:ext cx="3077700" cy="51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News articles obtained from different sources that were flagged by Polifact and Wikipedia as </a:t>
            </a:r>
            <a:r>
              <a:rPr lang="en"/>
              <a:t>unreliable</a:t>
            </a:r>
            <a:endParaRPr/>
          </a:p>
        </p:txBody>
      </p:sp>
      <p:sp>
        <p:nvSpPr>
          <p:cNvPr id="183" name="Google Shape;183;p29"/>
          <p:cNvSpPr txBox="1"/>
          <p:nvPr>
            <p:ph idx="6" type="subTitle"/>
          </p:nvPr>
        </p:nvSpPr>
        <p:spPr>
          <a:xfrm>
            <a:off x="2858176" y="4205444"/>
            <a:ext cx="3401100" cy="32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Both datasets contain the following attributes:</a:t>
            </a:r>
            <a:endParaRPr/>
          </a:p>
        </p:txBody>
      </p:sp>
      <p:cxnSp>
        <p:nvCxnSpPr>
          <p:cNvPr id="184" name="Google Shape;184;p29"/>
          <p:cNvCxnSpPr/>
          <p:nvPr/>
        </p:nvCxnSpPr>
        <p:spPr>
          <a:xfrm flipH="1">
            <a:off x="3425250" y="2953850"/>
            <a:ext cx="2293500" cy="900"/>
          </a:xfrm>
          <a:prstGeom prst="straightConnector1">
            <a:avLst/>
          </a:prstGeom>
          <a:noFill/>
          <a:ln cap="flat" cmpd="sng" w="9525">
            <a:solidFill>
              <a:schemeClr val="dk2"/>
            </a:solidFill>
            <a:prstDash val="dot"/>
            <a:round/>
            <a:headEnd len="med" w="med" type="none"/>
            <a:tailEnd len="med" w="med" type="none"/>
          </a:ln>
        </p:spPr>
      </p:cxnSp>
      <p:sp>
        <p:nvSpPr>
          <p:cNvPr id="185" name="Google Shape;185;p29"/>
          <p:cNvSpPr/>
          <p:nvPr/>
        </p:nvSpPr>
        <p:spPr>
          <a:xfrm>
            <a:off x="4170340" y="2861300"/>
            <a:ext cx="812100" cy="1860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accent6"/>
              </a:buClr>
              <a:buSzPts val="1100"/>
              <a:buFont typeface="Arial"/>
              <a:buNone/>
            </a:pPr>
            <a:r>
              <a:rPr b="1" lang="en" sz="1000">
                <a:solidFill>
                  <a:srgbClr val="FFFFFF"/>
                </a:solidFill>
                <a:latin typeface="Exo 2"/>
                <a:ea typeface="Exo 2"/>
                <a:cs typeface="Exo 2"/>
                <a:sym typeface="Exo 2"/>
              </a:rPr>
              <a:t>RECORDS</a:t>
            </a:r>
            <a:endParaRPr sz="600">
              <a:solidFill>
                <a:srgbClr val="FFFFFF"/>
              </a:solidFill>
            </a:endParaRPr>
          </a:p>
        </p:txBody>
      </p:sp>
      <p:sp>
        <p:nvSpPr>
          <p:cNvPr id="186" name="Google Shape;186;p29"/>
          <p:cNvSpPr txBox="1"/>
          <p:nvPr>
            <p:ph idx="4294967295" type="title"/>
          </p:nvPr>
        </p:nvSpPr>
        <p:spPr>
          <a:xfrm>
            <a:off x="2121750" y="2781350"/>
            <a:ext cx="1227300" cy="345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200"/>
              <a:t>23,781</a:t>
            </a:r>
            <a:endParaRPr sz="1200"/>
          </a:p>
        </p:txBody>
      </p:sp>
      <p:sp>
        <p:nvSpPr>
          <p:cNvPr id="187" name="Google Shape;187;p29"/>
          <p:cNvSpPr txBox="1"/>
          <p:nvPr>
            <p:ph idx="4294967295" type="title"/>
          </p:nvPr>
        </p:nvSpPr>
        <p:spPr>
          <a:xfrm>
            <a:off x="5794950" y="2781350"/>
            <a:ext cx="1227300" cy="34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t>21,417</a:t>
            </a:r>
            <a:endParaRPr sz="1200"/>
          </a:p>
        </p:txBody>
      </p:sp>
      <p:sp>
        <p:nvSpPr>
          <p:cNvPr id="188" name="Google Shape;188;p29"/>
          <p:cNvSpPr txBox="1"/>
          <p:nvPr>
            <p:ph idx="4294967295" type="title"/>
          </p:nvPr>
        </p:nvSpPr>
        <p:spPr>
          <a:xfrm>
            <a:off x="1675900" y="2459234"/>
            <a:ext cx="1673100" cy="345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200"/>
              <a:t>2015 - 2018</a:t>
            </a:r>
            <a:endParaRPr sz="1200"/>
          </a:p>
        </p:txBody>
      </p:sp>
      <p:sp>
        <p:nvSpPr>
          <p:cNvPr id="189" name="Google Shape;189;p29"/>
          <p:cNvSpPr txBox="1"/>
          <p:nvPr>
            <p:ph idx="4294967295" type="title"/>
          </p:nvPr>
        </p:nvSpPr>
        <p:spPr>
          <a:xfrm>
            <a:off x="5794950" y="2459234"/>
            <a:ext cx="1572000" cy="34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t>2016 - 2017</a:t>
            </a:r>
            <a:endParaRPr sz="1200"/>
          </a:p>
        </p:txBody>
      </p:sp>
      <p:cxnSp>
        <p:nvCxnSpPr>
          <p:cNvPr id="190" name="Google Shape;190;p29"/>
          <p:cNvCxnSpPr/>
          <p:nvPr/>
        </p:nvCxnSpPr>
        <p:spPr>
          <a:xfrm flipH="1">
            <a:off x="3425250" y="2631734"/>
            <a:ext cx="2293500" cy="900"/>
          </a:xfrm>
          <a:prstGeom prst="straightConnector1">
            <a:avLst/>
          </a:prstGeom>
          <a:noFill/>
          <a:ln cap="flat" cmpd="sng" w="9525">
            <a:solidFill>
              <a:schemeClr val="dk2"/>
            </a:solidFill>
            <a:prstDash val="dot"/>
            <a:round/>
            <a:headEnd len="med" w="med" type="none"/>
            <a:tailEnd len="med" w="med" type="none"/>
          </a:ln>
        </p:spPr>
      </p:cxnSp>
      <p:sp>
        <p:nvSpPr>
          <p:cNvPr id="191" name="Google Shape;191;p29"/>
          <p:cNvSpPr/>
          <p:nvPr/>
        </p:nvSpPr>
        <p:spPr>
          <a:xfrm>
            <a:off x="4170340" y="2539184"/>
            <a:ext cx="812100" cy="1860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Exo 2"/>
                <a:ea typeface="Exo 2"/>
                <a:cs typeface="Exo 2"/>
                <a:sym typeface="Exo 2"/>
              </a:rPr>
              <a:t>DATE</a:t>
            </a:r>
            <a:endParaRPr sz="600">
              <a:solidFill>
                <a:srgbClr val="FFFFFF"/>
              </a:solidFill>
            </a:endParaRPr>
          </a:p>
        </p:txBody>
      </p:sp>
      <p:cxnSp>
        <p:nvCxnSpPr>
          <p:cNvPr id="192" name="Google Shape;192;p29"/>
          <p:cNvCxnSpPr/>
          <p:nvPr/>
        </p:nvCxnSpPr>
        <p:spPr>
          <a:xfrm flipH="1">
            <a:off x="3425250" y="3871486"/>
            <a:ext cx="2293500" cy="900"/>
          </a:xfrm>
          <a:prstGeom prst="straightConnector1">
            <a:avLst/>
          </a:prstGeom>
          <a:noFill/>
          <a:ln cap="flat" cmpd="sng" w="9525">
            <a:solidFill>
              <a:schemeClr val="dk2"/>
            </a:solidFill>
            <a:prstDash val="dot"/>
            <a:round/>
            <a:headEnd len="med" w="med" type="none"/>
            <a:tailEnd len="med" w="med" type="none"/>
          </a:ln>
        </p:spPr>
      </p:cxnSp>
      <p:sp>
        <p:nvSpPr>
          <p:cNvPr id="193" name="Google Shape;193;p29"/>
          <p:cNvSpPr/>
          <p:nvPr/>
        </p:nvSpPr>
        <p:spPr>
          <a:xfrm>
            <a:off x="4170340" y="3778936"/>
            <a:ext cx="812100" cy="186000"/>
          </a:xfrm>
          <a:prstGeom prst="snip2DiagRect">
            <a:avLst>
              <a:gd fmla="val 0" name="adj1"/>
              <a:gd fmla="val 16667" name="adj2"/>
            </a:avLst>
          </a:prstGeom>
          <a:solidFill>
            <a:schemeClr val="dk1"/>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000">
                <a:solidFill>
                  <a:srgbClr val="FFFFFF"/>
                </a:solidFill>
                <a:latin typeface="Exo 2"/>
                <a:ea typeface="Exo 2"/>
                <a:cs typeface="Exo 2"/>
                <a:sym typeface="Exo 2"/>
              </a:rPr>
              <a:t>CATEGORIES</a:t>
            </a:r>
            <a:endParaRPr sz="600">
              <a:solidFill>
                <a:srgbClr val="FFFFFF"/>
              </a:solidFill>
            </a:endParaRPr>
          </a:p>
        </p:txBody>
      </p:sp>
      <p:sp>
        <p:nvSpPr>
          <p:cNvPr id="194" name="Google Shape;194;p29"/>
          <p:cNvSpPr txBox="1"/>
          <p:nvPr>
            <p:ph idx="4294967295" type="title"/>
          </p:nvPr>
        </p:nvSpPr>
        <p:spPr>
          <a:xfrm>
            <a:off x="517675" y="3698986"/>
            <a:ext cx="2831100" cy="345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000">
                <a:latin typeface="Roboto Condensed"/>
                <a:ea typeface="Roboto Condensed"/>
                <a:cs typeface="Roboto Condensed"/>
                <a:sym typeface="Roboto Condensed"/>
              </a:rPr>
              <a:t>POLITICS, LEFT NEWS, GOVERNMENT NEWS, US NEWS, MIDDLE-EAST, NEWS</a:t>
            </a:r>
            <a:endParaRPr sz="1000">
              <a:latin typeface="Roboto Condensed"/>
              <a:ea typeface="Roboto Condensed"/>
              <a:cs typeface="Roboto Condensed"/>
              <a:sym typeface="Roboto Condensed"/>
            </a:endParaRPr>
          </a:p>
        </p:txBody>
      </p:sp>
      <p:sp>
        <p:nvSpPr>
          <p:cNvPr id="195" name="Google Shape;195;p29"/>
          <p:cNvSpPr txBox="1"/>
          <p:nvPr>
            <p:ph idx="4294967295" type="title"/>
          </p:nvPr>
        </p:nvSpPr>
        <p:spPr>
          <a:xfrm>
            <a:off x="5794950" y="3698986"/>
            <a:ext cx="2831100" cy="34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Roboto Condensed"/>
                <a:ea typeface="Roboto Condensed"/>
                <a:cs typeface="Roboto Condensed"/>
                <a:sym typeface="Roboto Condensed"/>
              </a:rPr>
              <a:t>WORLD NEWS, POLITIC NEWS</a:t>
            </a:r>
            <a:endParaRPr sz="1000">
              <a:latin typeface="Roboto Condensed"/>
              <a:ea typeface="Roboto Condensed"/>
              <a:cs typeface="Roboto Condensed"/>
              <a:sym typeface="Roboto Condensed"/>
            </a:endParaRPr>
          </a:p>
        </p:txBody>
      </p:sp>
      <p:sp>
        <p:nvSpPr>
          <p:cNvPr id="196" name="Google Shape;196;p29"/>
          <p:cNvSpPr/>
          <p:nvPr/>
        </p:nvSpPr>
        <p:spPr>
          <a:xfrm>
            <a:off x="2716656" y="4562700"/>
            <a:ext cx="767400" cy="176100"/>
          </a:xfrm>
          <a:prstGeom prst="snip2DiagRect">
            <a:avLst>
              <a:gd fmla="val 0" name="adj1"/>
              <a:gd fmla="val 16667" name="adj2"/>
            </a:avLst>
          </a:prstGeom>
          <a:noFill/>
          <a:ln cap="flat" cmpd="sng" w="9525">
            <a:solidFill>
              <a:schemeClr val="dk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800">
                <a:solidFill>
                  <a:schemeClr val="dk1"/>
                </a:solidFill>
                <a:latin typeface="Exo 2"/>
                <a:ea typeface="Exo 2"/>
                <a:cs typeface="Exo 2"/>
                <a:sym typeface="Exo 2"/>
              </a:rPr>
              <a:t>TITLE</a:t>
            </a:r>
            <a:endParaRPr sz="400">
              <a:solidFill>
                <a:schemeClr val="dk1"/>
              </a:solidFill>
            </a:endParaRPr>
          </a:p>
        </p:txBody>
      </p:sp>
      <p:sp>
        <p:nvSpPr>
          <p:cNvPr id="197" name="Google Shape;197;p29"/>
          <p:cNvSpPr/>
          <p:nvPr/>
        </p:nvSpPr>
        <p:spPr>
          <a:xfrm>
            <a:off x="3697681" y="4562700"/>
            <a:ext cx="767400" cy="176100"/>
          </a:xfrm>
          <a:prstGeom prst="snip2DiagRect">
            <a:avLst>
              <a:gd fmla="val 0" name="adj1"/>
              <a:gd fmla="val 16667" name="adj2"/>
            </a:avLst>
          </a:prstGeom>
          <a:noFill/>
          <a:ln cap="flat" cmpd="sng" w="9525">
            <a:solidFill>
              <a:schemeClr val="dk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800">
                <a:solidFill>
                  <a:schemeClr val="dk1"/>
                </a:solidFill>
                <a:latin typeface="Exo 2"/>
                <a:ea typeface="Exo 2"/>
                <a:cs typeface="Exo 2"/>
                <a:sym typeface="Exo 2"/>
              </a:rPr>
              <a:t>TEXT</a:t>
            </a:r>
            <a:endParaRPr sz="400">
              <a:solidFill>
                <a:schemeClr val="dk1"/>
              </a:solidFill>
            </a:endParaRPr>
          </a:p>
        </p:txBody>
      </p:sp>
      <p:sp>
        <p:nvSpPr>
          <p:cNvPr id="198" name="Google Shape;198;p29"/>
          <p:cNvSpPr/>
          <p:nvPr/>
        </p:nvSpPr>
        <p:spPr>
          <a:xfrm>
            <a:off x="4678706" y="4562700"/>
            <a:ext cx="767400" cy="176100"/>
          </a:xfrm>
          <a:prstGeom prst="snip2DiagRect">
            <a:avLst>
              <a:gd fmla="val 0" name="adj1"/>
              <a:gd fmla="val 16667" name="adj2"/>
            </a:avLst>
          </a:prstGeom>
          <a:noFill/>
          <a:ln cap="flat" cmpd="sng" w="9525">
            <a:solidFill>
              <a:schemeClr val="dk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800">
                <a:solidFill>
                  <a:schemeClr val="dk1"/>
                </a:solidFill>
                <a:latin typeface="Exo 2"/>
                <a:ea typeface="Exo 2"/>
                <a:cs typeface="Exo 2"/>
                <a:sym typeface="Exo 2"/>
              </a:rPr>
              <a:t>CATEGORY</a:t>
            </a:r>
            <a:endParaRPr sz="400">
              <a:solidFill>
                <a:schemeClr val="dk1"/>
              </a:solidFill>
            </a:endParaRPr>
          </a:p>
        </p:txBody>
      </p:sp>
      <p:sp>
        <p:nvSpPr>
          <p:cNvPr id="199" name="Google Shape;199;p29"/>
          <p:cNvSpPr/>
          <p:nvPr/>
        </p:nvSpPr>
        <p:spPr>
          <a:xfrm>
            <a:off x="5659731" y="4562700"/>
            <a:ext cx="767400" cy="176100"/>
          </a:xfrm>
          <a:prstGeom prst="snip2DiagRect">
            <a:avLst>
              <a:gd fmla="val 0" name="adj1"/>
              <a:gd fmla="val 16667" name="adj2"/>
            </a:avLst>
          </a:prstGeom>
          <a:noFill/>
          <a:ln cap="flat" cmpd="sng" w="9525">
            <a:solidFill>
              <a:schemeClr val="dk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800">
                <a:solidFill>
                  <a:schemeClr val="dk1"/>
                </a:solidFill>
                <a:latin typeface="Exo 2"/>
                <a:ea typeface="Exo 2"/>
                <a:cs typeface="Exo 2"/>
                <a:sym typeface="Exo 2"/>
              </a:rPr>
              <a:t>DATE</a:t>
            </a:r>
            <a:endParaRPr sz="400">
              <a:solidFill>
                <a:schemeClr val="dk1"/>
              </a:solidFill>
            </a:endParaRPr>
          </a:p>
        </p:txBody>
      </p:sp>
      <p:sp>
        <p:nvSpPr>
          <p:cNvPr id="200" name="Google Shape;200;p29"/>
          <p:cNvSpPr txBox="1"/>
          <p:nvPr>
            <p:ph idx="4294967295" type="title"/>
          </p:nvPr>
        </p:nvSpPr>
        <p:spPr>
          <a:xfrm>
            <a:off x="1675900" y="3068834"/>
            <a:ext cx="1673100" cy="345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200"/>
              <a:t>17,903</a:t>
            </a:r>
            <a:endParaRPr sz="1200"/>
          </a:p>
        </p:txBody>
      </p:sp>
      <p:sp>
        <p:nvSpPr>
          <p:cNvPr id="201" name="Google Shape;201;p29"/>
          <p:cNvSpPr txBox="1"/>
          <p:nvPr>
            <p:ph idx="4294967295" type="title"/>
          </p:nvPr>
        </p:nvSpPr>
        <p:spPr>
          <a:xfrm>
            <a:off x="5794950" y="3068834"/>
            <a:ext cx="1572000" cy="34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t>20,826</a:t>
            </a:r>
            <a:endParaRPr sz="1200"/>
          </a:p>
        </p:txBody>
      </p:sp>
      <p:cxnSp>
        <p:nvCxnSpPr>
          <p:cNvPr id="202" name="Google Shape;202;p29"/>
          <p:cNvCxnSpPr/>
          <p:nvPr/>
        </p:nvCxnSpPr>
        <p:spPr>
          <a:xfrm flipH="1">
            <a:off x="3425250" y="3241334"/>
            <a:ext cx="2293500" cy="900"/>
          </a:xfrm>
          <a:prstGeom prst="straightConnector1">
            <a:avLst/>
          </a:prstGeom>
          <a:noFill/>
          <a:ln cap="flat" cmpd="sng" w="9525">
            <a:solidFill>
              <a:schemeClr val="dk2"/>
            </a:solidFill>
            <a:prstDash val="dot"/>
            <a:round/>
            <a:headEnd len="med" w="med" type="none"/>
            <a:tailEnd len="med" w="med" type="none"/>
          </a:ln>
        </p:spPr>
      </p:cxnSp>
      <p:sp>
        <p:nvSpPr>
          <p:cNvPr id="203" name="Google Shape;203;p29"/>
          <p:cNvSpPr/>
          <p:nvPr/>
        </p:nvSpPr>
        <p:spPr>
          <a:xfrm>
            <a:off x="4170340" y="3148784"/>
            <a:ext cx="812100" cy="1860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Exo 2"/>
                <a:ea typeface="Exo 2"/>
                <a:cs typeface="Exo 2"/>
                <a:sym typeface="Exo 2"/>
              </a:rPr>
              <a:t>UNIQUE</a:t>
            </a:r>
            <a:endParaRPr sz="600">
              <a:solidFill>
                <a:srgbClr val="FFFFFF"/>
              </a:solidFill>
            </a:endParaRPr>
          </a:p>
        </p:txBody>
      </p:sp>
      <p:sp>
        <p:nvSpPr>
          <p:cNvPr id="204" name="Google Shape;204;p29"/>
          <p:cNvSpPr txBox="1"/>
          <p:nvPr>
            <p:ph idx="4294967295" type="title"/>
          </p:nvPr>
        </p:nvSpPr>
        <p:spPr>
          <a:xfrm>
            <a:off x="1675900" y="3373634"/>
            <a:ext cx="1673100" cy="345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200"/>
              <a:t>0</a:t>
            </a:r>
            <a:endParaRPr sz="1200"/>
          </a:p>
        </p:txBody>
      </p:sp>
      <p:sp>
        <p:nvSpPr>
          <p:cNvPr id="205" name="Google Shape;205;p29"/>
          <p:cNvSpPr txBox="1"/>
          <p:nvPr>
            <p:ph idx="4294967295" type="title"/>
          </p:nvPr>
        </p:nvSpPr>
        <p:spPr>
          <a:xfrm>
            <a:off x="5794950" y="3373634"/>
            <a:ext cx="1572000" cy="34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t>0</a:t>
            </a:r>
            <a:endParaRPr sz="1200"/>
          </a:p>
        </p:txBody>
      </p:sp>
      <p:cxnSp>
        <p:nvCxnSpPr>
          <p:cNvPr id="206" name="Google Shape;206;p29"/>
          <p:cNvCxnSpPr/>
          <p:nvPr/>
        </p:nvCxnSpPr>
        <p:spPr>
          <a:xfrm flipH="1">
            <a:off x="3425250" y="3546134"/>
            <a:ext cx="2293500" cy="900"/>
          </a:xfrm>
          <a:prstGeom prst="straightConnector1">
            <a:avLst/>
          </a:prstGeom>
          <a:noFill/>
          <a:ln cap="flat" cmpd="sng" w="9525">
            <a:solidFill>
              <a:schemeClr val="dk2"/>
            </a:solidFill>
            <a:prstDash val="dot"/>
            <a:round/>
            <a:headEnd len="med" w="med" type="none"/>
            <a:tailEnd len="med" w="med" type="none"/>
          </a:ln>
        </p:spPr>
      </p:cxnSp>
      <p:sp>
        <p:nvSpPr>
          <p:cNvPr id="207" name="Google Shape;207;p29"/>
          <p:cNvSpPr/>
          <p:nvPr/>
        </p:nvSpPr>
        <p:spPr>
          <a:xfrm>
            <a:off x="4170340" y="3453584"/>
            <a:ext cx="812100" cy="1860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Exo 2"/>
                <a:ea typeface="Exo 2"/>
                <a:cs typeface="Exo 2"/>
                <a:sym typeface="Exo 2"/>
              </a:rPr>
              <a:t>NULLS</a:t>
            </a:r>
            <a:endParaRPr sz="6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0"/>
          <p:cNvSpPr txBox="1"/>
          <p:nvPr>
            <p:ph type="ctrTitle"/>
          </p:nvPr>
        </p:nvSpPr>
        <p:spPr>
          <a:xfrm>
            <a:off x="1964850" y="352850"/>
            <a:ext cx="5214300" cy="55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MOTIVATION</a:t>
            </a:r>
            <a:endParaRPr/>
          </a:p>
        </p:txBody>
      </p:sp>
      <p:sp>
        <p:nvSpPr>
          <p:cNvPr id="213" name="Google Shape;213;p30"/>
          <p:cNvSpPr txBox="1"/>
          <p:nvPr>
            <p:ph idx="2" type="ctrTitle"/>
          </p:nvPr>
        </p:nvSpPr>
        <p:spPr>
          <a:xfrm>
            <a:off x="503553" y="1806500"/>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ABUNDANCE</a:t>
            </a:r>
            <a:endParaRPr/>
          </a:p>
        </p:txBody>
      </p:sp>
      <p:sp>
        <p:nvSpPr>
          <p:cNvPr id="214" name="Google Shape;214;p30"/>
          <p:cNvSpPr txBox="1"/>
          <p:nvPr>
            <p:ph idx="1" type="subTitle"/>
          </p:nvPr>
        </p:nvSpPr>
        <p:spPr>
          <a:xfrm>
            <a:off x="387903" y="2100749"/>
            <a:ext cx="20118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amount of untruthful information, rumors, and fake news articles have grown </a:t>
            </a:r>
            <a:r>
              <a:rPr lang="en"/>
              <a:t>significantly</a:t>
            </a:r>
            <a:endParaRPr/>
          </a:p>
        </p:txBody>
      </p:sp>
      <p:sp>
        <p:nvSpPr>
          <p:cNvPr id="215" name="Google Shape;215;p30"/>
          <p:cNvSpPr txBox="1"/>
          <p:nvPr>
            <p:ph idx="5" type="ctrTitle"/>
          </p:nvPr>
        </p:nvSpPr>
        <p:spPr>
          <a:xfrm>
            <a:off x="2970473" y="1806500"/>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DIFFICULTY</a:t>
            </a:r>
            <a:endParaRPr/>
          </a:p>
        </p:txBody>
      </p:sp>
      <p:sp>
        <p:nvSpPr>
          <p:cNvPr id="216" name="Google Shape;216;p30"/>
          <p:cNvSpPr txBox="1"/>
          <p:nvPr>
            <p:ph idx="6" type="subTitle"/>
          </p:nvPr>
        </p:nvSpPr>
        <p:spPr>
          <a:xfrm>
            <a:off x="2854823" y="2100749"/>
            <a:ext cx="20118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Difficult to identify what the “truth” is as technology advances. With website spoofing, a website is created with the intention of misleading readers</a:t>
            </a:r>
            <a:endParaRPr/>
          </a:p>
        </p:txBody>
      </p:sp>
      <p:sp>
        <p:nvSpPr>
          <p:cNvPr id="217" name="Google Shape;217;p30"/>
          <p:cNvSpPr txBox="1"/>
          <p:nvPr>
            <p:ph idx="7" type="ctrTitle"/>
          </p:nvPr>
        </p:nvSpPr>
        <p:spPr>
          <a:xfrm>
            <a:off x="4433122" y="3549862"/>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INFLUENCE</a:t>
            </a:r>
            <a:endParaRPr/>
          </a:p>
        </p:txBody>
      </p:sp>
      <p:sp>
        <p:nvSpPr>
          <p:cNvPr id="218" name="Google Shape;218;p30"/>
          <p:cNvSpPr txBox="1"/>
          <p:nvPr>
            <p:ph idx="8" type="subTitle"/>
          </p:nvPr>
        </p:nvSpPr>
        <p:spPr>
          <a:xfrm>
            <a:off x="4317472" y="3890200"/>
            <a:ext cx="20118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Current technology allows access to new sources through many channels, exponentially increasing the reach of fake news</a:t>
            </a:r>
            <a:endParaRPr/>
          </a:p>
        </p:txBody>
      </p:sp>
      <p:sp>
        <p:nvSpPr>
          <p:cNvPr id="219" name="Google Shape;219;p30"/>
          <p:cNvSpPr txBox="1"/>
          <p:nvPr>
            <p:ph idx="14" type="ctrTitle"/>
          </p:nvPr>
        </p:nvSpPr>
        <p:spPr>
          <a:xfrm>
            <a:off x="6947885" y="3549862"/>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IMPACT</a:t>
            </a:r>
            <a:endParaRPr/>
          </a:p>
        </p:txBody>
      </p:sp>
      <p:sp>
        <p:nvSpPr>
          <p:cNvPr id="220" name="Google Shape;220;p30"/>
          <p:cNvSpPr txBox="1"/>
          <p:nvPr>
            <p:ph idx="15" type="subTitle"/>
          </p:nvPr>
        </p:nvSpPr>
        <p:spPr>
          <a:xfrm>
            <a:off x="6832235" y="3890200"/>
            <a:ext cx="20118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Fake news is now created with a malicious intent to target a specific audience in the hopes of driving a desired outcome</a:t>
            </a:r>
            <a:endParaRPr/>
          </a:p>
        </p:txBody>
      </p:sp>
      <p:cxnSp>
        <p:nvCxnSpPr>
          <p:cNvPr id="221" name="Google Shape;221;p30"/>
          <p:cNvCxnSpPr/>
          <p:nvPr/>
        </p:nvCxnSpPr>
        <p:spPr>
          <a:xfrm rot="10800000">
            <a:off x="26600" y="1722725"/>
            <a:ext cx="5334600" cy="0"/>
          </a:xfrm>
          <a:prstGeom prst="straightConnector1">
            <a:avLst/>
          </a:prstGeom>
          <a:noFill/>
          <a:ln cap="flat" cmpd="sng" w="9525">
            <a:solidFill>
              <a:schemeClr val="dk2"/>
            </a:solidFill>
            <a:prstDash val="solid"/>
            <a:round/>
            <a:headEnd len="med" w="med" type="none"/>
            <a:tailEnd len="med" w="med" type="none"/>
          </a:ln>
        </p:spPr>
      </p:cxnSp>
      <p:cxnSp>
        <p:nvCxnSpPr>
          <p:cNvPr id="222" name="Google Shape;222;p30"/>
          <p:cNvCxnSpPr/>
          <p:nvPr/>
        </p:nvCxnSpPr>
        <p:spPr>
          <a:xfrm rot="10800000">
            <a:off x="3810050" y="3461525"/>
            <a:ext cx="5293800" cy="0"/>
          </a:xfrm>
          <a:prstGeom prst="straightConnector1">
            <a:avLst/>
          </a:prstGeom>
          <a:noFill/>
          <a:ln cap="flat" cmpd="sng" w="9525">
            <a:solidFill>
              <a:schemeClr val="dk2"/>
            </a:solidFill>
            <a:prstDash val="solid"/>
            <a:round/>
            <a:headEnd len="med" w="med" type="none"/>
            <a:tailEnd len="med" w="med" type="none"/>
          </a:ln>
        </p:spPr>
      </p:cxnSp>
      <p:grpSp>
        <p:nvGrpSpPr>
          <p:cNvPr id="223" name="Google Shape;223;p30"/>
          <p:cNvGrpSpPr/>
          <p:nvPr/>
        </p:nvGrpSpPr>
        <p:grpSpPr>
          <a:xfrm>
            <a:off x="1228335" y="1308215"/>
            <a:ext cx="330936" cy="330743"/>
            <a:chOff x="-49764975" y="3183375"/>
            <a:chExt cx="299300" cy="299125"/>
          </a:xfrm>
        </p:grpSpPr>
        <p:sp>
          <p:nvSpPr>
            <p:cNvPr id="224" name="Google Shape;224;p30"/>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0"/>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0"/>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0"/>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0"/>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0"/>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0"/>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0"/>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0"/>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 name="Google Shape;233;p30"/>
          <p:cNvGrpSpPr/>
          <p:nvPr/>
        </p:nvGrpSpPr>
        <p:grpSpPr>
          <a:xfrm>
            <a:off x="5158777" y="3043763"/>
            <a:ext cx="329190" cy="329190"/>
            <a:chOff x="-5971525" y="3273750"/>
            <a:chExt cx="292250" cy="290650"/>
          </a:xfrm>
        </p:grpSpPr>
        <p:sp>
          <p:nvSpPr>
            <p:cNvPr id="234" name="Google Shape;234;p30"/>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0"/>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 name="Google Shape;236;p30"/>
          <p:cNvGrpSpPr/>
          <p:nvPr/>
        </p:nvGrpSpPr>
        <p:grpSpPr>
          <a:xfrm>
            <a:off x="7671842" y="3008812"/>
            <a:ext cx="332587" cy="331693"/>
            <a:chOff x="944600" y="3981825"/>
            <a:chExt cx="297750" cy="296950"/>
          </a:xfrm>
        </p:grpSpPr>
        <p:sp>
          <p:nvSpPr>
            <p:cNvPr id="237" name="Google Shape;237;p30"/>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0"/>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0"/>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0"/>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 name="Google Shape;241;p30"/>
          <p:cNvGrpSpPr/>
          <p:nvPr/>
        </p:nvGrpSpPr>
        <p:grpSpPr>
          <a:xfrm>
            <a:off x="3693264" y="1305519"/>
            <a:ext cx="334919" cy="333429"/>
            <a:chOff x="-30735200" y="3552550"/>
            <a:chExt cx="292225" cy="290925"/>
          </a:xfrm>
        </p:grpSpPr>
        <p:sp>
          <p:nvSpPr>
            <p:cNvPr id="242" name="Google Shape;242;p30"/>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0"/>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1"/>
          <p:cNvSpPr txBox="1"/>
          <p:nvPr>
            <p:ph type="ctrTitle"/>
          </p:nvPr>
        </p:nvSpPr>
        <p:spPr>
          <a:xfrm flipH="1">
            <a:off x="1241050" y="1347050"/>
            <a:ext cx="67092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PRE-PROCESSING</a:t>
            </a:r>
            <a:endParaRPr/>
          </a:p>
        </p:txBody>
      </p:sp>
      <p:sp>
        <p:nvSpPr>
          <p:cNvPr id="249" name="Google Shape;249;p31"/>
          <p:cNvSpPr txBox="1"/>
          <p:nvPr>
            <p:ph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cxnSp>
        <p:nvCxnSpPr>
          <p:cNvPr id="250" name="Google Shape;250;p31"/>
          <p:cNvCxnSpPr/>
          <p:nvPr/>
        </p:nvCxnSpPr>
        <p:spPr>
          <a:xfrm>
            <a:off x="7550625" y="2744700"/>
            <a:ext cx="15606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CLEANING</a:t>
            </a:r>
            <a:endParaRPr/>
          </a:p>
        </p:txBody>
      </p:sp>
      <p:grpSp>
        <p:nvGrpSpPr>
          <p:cNvPr id="256" name="Google Shape;256;p32"/>
          <p:cNvGrpSpPr/>
          <p:nvPr/>
        </p:nvGrpSpPr>
        <p:grpSpPr>
          <a:xfrm>
            <a:off x="1148819" y="2424877"/>
            <a:ext cx="1873113" cy="1290901"/>
            <a:chOff x="720000" y="2341741"/>
            <a:chExt cx="2120585" cy="1442831"/>
          </a:xfrm>
        </p:grpSpPr>
        <p:sp>
          <p:nvSpPr>
            <p:cNvPr id="257" name="Google Shape;257;p32"/>
            <p:cNvSpPr/>
            <p:nvPr/>
          </p:nvSpPr>
          <p:spPr>
            <a:xfrm>
              <a:off x="720000" y="2898672"/>
              <a:ext cx="885900" cy="885900"/>
            </a:xfrm>
            <a:prstGeom prst="snip2DiagRect">
              <a:avLst>
                <a:gd fmla="val 0" name="adj1"/>
                <a:gd fmla="val 16667"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8" name="Google Shape;258;p32"/>
            <p:cNvCxnSpPr/>
            <p:nvPr/>
          </p:nvCxnSpPr>
          <p:spPr>
            <a:xfrm>
              <a:off x="1143010" y="3361375"/>
              <a:ext cx="1695900" cy="0"/>
            </a:xfrm>
            <a:prstGeom prst="straightConnector1">
              <a:avLst/>
            </a:prstGeom>
            <a:noFill/>
            <a:ln cap="flat" cmpd="sng" w="9525">
              <a:solidFill>
                <a:schemeClr val="dk1"/>
              </a:solidFill>
              <a:prstDash val="solid"/>
              <a:round/>
              <a:headEnd len="med" w="med" type="none"/>
              <a:tailEnd len="med" w="med" type="none"/>
            </a:ln>
          </p:spPr>
        </p:cxnSp>
        <p:cxnSp>
          <p:nvCxnSpPr>
            <p:cNvPr id="259" name="Google Shape;259;p32"/>
            <p:cNvCxnSpPr/>
            <p:nvPr/>
          </p:nvCxnSpPr>
          <p:spPr>
            <a:xfrm rot="10800000">
              <a:off x="2840585" y="2341741"/>
              <a:ext cx="0" cy="1023000"/>
            </a:xfrm>
            <a:prstGeom prst="straightConnector1">
              <a:avLst/>
            </a:prstGeom>
            <a:noFill/>
            <a:ln cap="flat" cmpd="sng" w="9525">
              <a:solidFill>
                <a:schemeClr val="dk1"/>
              </a:solidFill>
              <a:prstDash val="solid"/>
              <a:round/>
              <a:headEnd len="med" w="med" type="none"/>
              <a:tailEnd len="med" w="med" type="none"/>
            </a:ln>
          </p:spPr>
        </p:cxnSp>
      </p:grpSp>
      <p:grpSp>
        <p:nvGrpSpPr>
          <p:cNvPr id="260" name="Google Shape;260;p32"/>
          <p:cNvGrpSpPr/>
          <p:nvPr/>
        </p:nvGrpSpPr>
        <p:grpSpPr>
          <a:xfrm flipH="1" rot="10800000">
            <a:off x="2699668" y="1783233"/>
            <a:ext cx="1873113" cy="1304427"/>
            <a:chOff x="720000" y="2341741"/>
            <a:chExt cx="2120585" cy="1457949"/>
          </a:xfrm>
        </p:grpSpPr>
        <p:sp>
          <p:nvSpPr>
            <p:cNvPr id="261" name="Google Shape;261;p32"/>
            <p:cNvSpPr/>
            <p:nvPr/>
          </p:nvSpPr>
          <p:spPr>
            <a:xfrm>
              <a:off x="720000" y="2913790"/>
              <a:ext cx="885900" cy="885900"/>
            </a:xfrm>
            <a:prstGeom prst="snip2DiagRect">
              <a:avLst>
                <a:gd fmla="val 0" name="adj1"/>
                <a:gd fmla="val 16667"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2" name="Google Shape;262;p32"/>
            <p:cNvCxnSpPr/>
            <p:nvPr/>
          </p:nvCxnSpPr>
          <p:spPr>
            <a:xfrm>
              <a:off x="1143010" y="3361375"/>
              <a:ext cx="1695900" cy="0"/>
            </a:xfrm>
            <a:prstGeom prst="straightConnector1">
              <a:avLst/>
            </a:prstGeom>
            <a:noFill/>
            <a:ln cap="flat" cmpd="sng" w="9525">
              <a:solidFill>
                <a:schemeClr val="dk1"/>
              </a:solidFill>
              <a:prstDash val="solid"/>
              <a:round/>
              <a:headEnd len="med" w="med" type="none"/>
              <a:tailEnd len="med" w="med" type="none"/>
            </a:ln>
          </p:spPr>
        </p:cxnSp>
        <p:cxnSp>
          <p:nvCxnSpPr>
            <p:cNvPr id="263" name="Google Shape;263;p32"/>
            <p:cNvCxnSpPr/>
            <p:nvPr/>
          </p:nvCxnSpPr>
          <p:spPr>
            <a:xfrm rot="10800000">
              <a:off x="2840585" y="2341741"/>
              <a:ext cx="0" cy="1023000"/>
            </a:xfrm>
            <a:prstGeom prst="straightConnector1">
              <a:avLst/>
            </a:prstGeom>
            <a:noFill/>
            <a:ln cap="flat" cmpd="sng" w="9525">
              <a:solidFill>
                <a:schemeClr val="dk1"/>
              </a:solidFill>
              <a:prstDash val="solid"/>
              <a:round/>
              <a:headEnd len="med" w="med" type="none"/>
              <a:tailEnd len="med" w="med" type="none"/>
            </a:ln>
          </p:spPr>
        </p:cxnSp>
      </p:grpSp>
      <p:grpSp>
        <p:nvGrpSpPr>
          <p:cNvPr id="264" name="Google Shape;264;p32"/>
          <p:cNvGrpSpPr/>
          <p:nvPr/>
        </p:nvGrpSpPr>
        <p:grpSpPr>
          <a:xfrm>
            <a:off x="4215083" y="2424877"/>
            <a:ext cx="1873113" cy="1290901"/>
            <a:chOff x="720000" y="2341741"/>
            <a:chExt cx="2120585" cy="1442831"/>
          </a:xfrm>
        </p:grpSpPr>
        <p:sp>
          <p:nvSpPr>
            <p:cNvPr id="265" name="Google Shape;265;p32"/>
            <p:cNvSpPr/>
            <p:nvPr/>
          </p:nvSpPr>
          <p:spPr>
            <a:xfrm>
              <a:off x="720000" y="2898672"/>
              <a:ext cx="885900" cy="885900"/>
            </a:xfrm>
            <a:prstGeom prst="snip2DiagRect">
              <a:avLst>
                <a:gd fmla="val 0" name="adj1"/>
                <a:gd fmla="val 16667"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6" name="Google Shape;266;p32"/>
            <p:cNvCxnSpPr/>
            <p:nvPr/>
          </p:nvCxnSpPr>
          <p:spPr>
            <a:xfrm>
              <a:off x="1143010" y="3361375"/>
              <a:ext cx="1695900" cy="0"/>
            </a:xfrm>
            <a:prstGeom prst="straightConnector1">
              <a:avLst/>
            </a:prstGeom>
            <a:noFill/>
            <a:ln cap="flat" cmpd="sng" w="9525">
              <a:solidFill>
                <a:schemeClr val="dk1"/>
              </a:solidFill>
              <a:prstDash val="solid"/>
              <a:round/>
              <a:headEnd len="med" w="med" type="none"/>
              <a:tailEnd len="med" w="med" type="none"/>
            </a:ln>
          </p:spPr>
        </p:cxnSp>
        <p:cxnSp>
          <p:nvCxnSpPr>
            <p:cNvPr id="267" name="Google Shape;267;p32"/>
            <p:cNvCxnSpPr/>
            <p:nvPr/>
          </p:nvCxnSpPr>
          <p:spPr>
            <a:xfrm rot="10800000">
              <a:off x="2840585" y="2341741"/>
              <a:ext cx="0" cy="1023000"/>
            </a:xfrm>
            <a:prstGeom prst="straightConnector1">
              <a:avLst/>
            </a:prstGeom>
            <a:noFill/>
            <a:ln cap="flat" cmpd="sng" w="9525">
              <a:solidFill>
                <a:schemeClr val="dk1"/>
              </a:solidFill>
              <a:prstDash val="solid"/>
              <a:round/>
              <a:headEnd len="med" w="med" type="none"/>
              <a:tailEnd len="med" w="med" type="none"/>
            </a:ln>
          </p:spPr>
        </p:cxnSp>
      </p:grpSp>
      <p:grpSp>
        <p:nvGrpSpPr>
          <p:cNvPr id="268" name="Google Shape;268;p32"/>
          <p:cNvGrpSpPr/>
          <p:nvPr/>
        </p:nvGrpSpPr>
        <p:grpSpPr>
          <a:xfrm flipH="1" rot="10800000">
            <a:off x="5728088" y="1784228"/>
            <a:ext cx="1873113" cy="1304427"/>
            <a:chOff x="720000" y="2341741"/>
            <a:chExt cx="2120585" cy="1457949"/>
          </a:xfrm>
        </p:grpSpPr>
        <p:sp>
          <p:nvSpPr>
            <p:cNvPr id="269" name="Google Shape;269;p32"/>
            <p:cNvSpPr/>
            <p:nvPr/>
          </p:nvSpPr>
          <p:spPr>
            <a:xfrm>
              <a:off x="720000" y="2913790"/>
              <a:ext cx="885900" cy="885900"/>
            </a:xfrm>
            <a:prstGeom prst="snip2DiagRect">
              <a:avLst>
                <a:gd fmla="val 0" name="adj1"/>
                <a:gd fmla="val 16667"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0" name="Google Shape;270;p32"/>
            <p:cNvCxnSpPr/>
            <p:nvPr/>
          </p:nvCxnSpPr>
          <p:spPr>
            <a:xfrm>
              <a:off x="1143010" y="3361375"/>
              <a:ext cx="1695900" cy="0"/>
            </a:xfrm>
            <a:prstGeom prst="straightConnector1">
              <a:avLst/>
            </a:prstGeom>
            <a:noFill/>
            <a:ln cap="flat" cmpd="sng" w="9525">
              <a:solidFill>
                <a:schemeClr val="dk1"/>
              </a:solidFill>
              <a:prstDash val="solid"/>
              <a:round/>
              <a:headEnd len="med" w="med" type="none"/>
              <a:tailEnd len="med" w="med" type="none"/>
            </a:ln>
          </p:spPr>
        </p:cxnSp>
        <p:cxnSp>
          <p:nvCxnSpPr>
            <p:cNvPr id="271" name="Google Shape;271;p32"/>
            <p:cNvCxnSpPr/>
            <p:nvPr/>
          </p:nvCxnSpPr>
          <p:spPr>
            <a:xfrm rot="10800000">
              <a:off x="2840585" y="2341741"/>
              <a:ext cx="0" cy="1023000"/>
            </a:xfrm>
            <a:prstGeom prst="straightConnector1">
              <a:avLst/>
            </a:prstGeom>
            <a:noFill/>
            <a:ln cap="flat" cmpd="sng" w="9525">
              <a:solidFill>
                <a:schemeClr val="dk1"/>
              </a:solidFill>
              <a:prstDash val="solid"/>
              <a:round/>
              <a:headEnd len="med" w="med" type="none"/>
              <a:tailEnd len="med" w="med" type="none"/>
            </a:ln>
          </p:spPr>
        </p:cxnSp>
      </p:grpSp>
      <p:sp>
        <p:nvSpPr>
          <p:cNvPr id="272" name="Google Shape;272;p32"/>
          <p:cNvSpPr/>
          <p:nvPr/>
        </p:nvSpPr>
        <p:spPr>
          <a:xfrm>
            <a:off x="7204906" y="2909980"/>
            <a:ext cx="788700" cy="7989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2"/>
          <p:cNvSpPr txBox="1"/>
          <p:nvPr/>
        </p:nvSpPr>
        <p:spPr>
          <a:xfrm>
            <a:off x="1136947" y="3146869"/>
            <a:ext cx="788700" cy="3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rgbClr val="FFFFFF"/>
                </a:solidFill>
                <a:latin typeface="Exo 2"/>
                <a:ea typeface="Exo 2"/>
                <a:cs typeface="Exo 2"/>
                <a:sym typeface="Exo 2"/>
              </a:rPr>
              <a:t>JOIN</a:t>
            </a:r>
            <a:endParaRPr b="1" sz="1200">
              <a:solidFill>
                <a:srgbClr val="FFFFFF"/>
              </a:solidFill>
              <a:latin typeface="Exo 2"/>
              <a:ea typeface="Exo 2"/>
              <a:cs typeface="Exo 2"/>
              <a:sym typeface="Exo 2"/>
            </a:endParaRPr>
          </a:p>
        </p:txBody>
      </p:sp>
      <p:sp>
        <p:nvSpPr>
          <p:cNvPr id="274" name="Google Shape;274;p32"/>
          <p:cNvSpPr txBox="1"/>
          <p:nvPr/>
        </p:nvSpPr>
        <p:spPr>
          <a:xfrm>
            <a:off x="792025" y="1886979"/>
            <a:ext cx="1233000" cy="94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Join both the Fake News and Real News dataset into one and tag the fake news as 0 and real news as 1</a:t>
            </a:r>
            <a:endParaRPr sz="1000">
              <a:solidFill>
                <a:schemeClr val="dk1"/>
              </a:solidFill>
              <a:latin typeface="Roboto Condensed Light"/>
              <a:ea typeface="Roboto Condensed Light"/>
              <a:cs typeface="Roboto Condensed Light"/>
              <a:sym typeface="Roboto Condensed Light"/>
            </a:endParaRPr>
          </a:p>
        </p:txBody>
      </p:sp>
      <p:sp>
        <p:nvSpPr>
          <p:cNvPr id="275" name="Google Shape;275;p32"/>
          <p:cNvSpPr txBox="1"/>
          <p:nvPr/>
        </p:nvSpPr>
        <p:spPr>
          <a:xfrm>
            <a:off x="2704247" y="1990019"/>
            <a:ext cx="788700" cy="3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rgbClr val="FFFFFF"/>
                </a:solidFill>
                <a:latin typeface="Exo 2"/>
                <a:ea typeface="Exo 2"/>
                <a:cs typeface="Exo 2"/>
                <a:sym typeface="Exo 2"/>
              </a:rPr>
              <a:t>DATE</a:t>
            </a:r>
            <a:endParaRPr b="1" sz="1200">
              <a:solidFill>
                <a:srgbClr val="FFFFFF"/>
              </a:solidFill>
              <a:latin typeface="Exo 2"/>
              <a:ea typeface="Exo 2"/>
              <a:cs typeface="Exo 2"/>
              <a:sym typeface="Exo 2"/>
            </a:endParaRPr>
          </a:p>
        </p:txBody>
      </p:sp>
      <p:sp>
        <p:nvSpPr>
          <p:cNvPr id="276" name="Google Shape;276;p32"/>
          <p:cNvSpPr txBox="1"/>
          <p:nvPr/>
        </p:nvSpPr>
        <p:spPr>
          <a:xfrm>
            <a:off x="5714071" y="1996794"/>
            <a:ext cx="788700" cy="394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rgbClr val="FFFFFF"/>
                </a:solidFill>
                <a:latin typeface="Exo 2"/>
                <a:ea typeface="Exo 2"/>
                <a:cs typeface="Exo 2"/>
                <a:sym typeface="Exo 2"/>
              </a:rPr>
              <a:t>CLEAN</a:t>
            </a:r>
            <a:endParaRPr b="1" sz="1200">
              <a:solidFill>
                <a:srgbClr val="FFFFFF"/>
              </a:solidFill>
              <a:latin typeface="Exo 2"/>
              <a:ea typeface="Exo 2"/>
              <a:cs typeface="Exo 2"/>
              <a:sym typeface="Exo 2"/>
            </a:endParaRPr>
          </a:p>
        </p:txBody>
      </p:sp>
      <p:sp>
        <p:nvSpPr>
          <p:cNvPr id="277" name="Google Shape;277;p32"/>
          <p:cNvSpPr txBox="1"/>
          <p:nvPr/>
        </p:nvSpPr>
        <p:spPr>
          <a:xfrm>
            <a:off x="4207822" y="3146869"/>
            <a:ext cx="788700" cy="3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rgbClr val="FFFFFF"/>
                </a:solidFill>
                <a:latin typeface="Exo 2"/>
                <a:ea typeface="Exo 2"/>
                <a:cs typeface="Exo 2"/>
                <a:sym typeface="Exo 2"/>
              </a:rPr>
              <a:t>PARSE</a:t>
            </a:r>
            <a:endParaRPr b="1" sz="1200">
              <a:solidFill>
                <a:srgbClr val="FFFFFF"/>
              </a:solidFill>
              <a:latin typeface="Exo 2"/>
              <a:ea typeface="Exo 2"/>
              <a:cs typeface="Exo 2"/>
              <a:sym typeface="Exo 2"/>
            </a:endParaRPr>
          </a:p>
        </p:txBody>
      </p:sp>
      <p:sp>
        <p:nvSpPr>
          <p:cNvPr id="278" name="Google Shape;278;p32"/>
          <p:cNvSpPr txBox="1"/>
          <p:nvPr/>
        </p:nvSpPr>
        <p:spPr>
          <a:xfrm>
            <a:off x="7204897" y="3139974"/>
            <a:ext cx="788700" cy="394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rgbClr val="FFFFFF"/>
                </a:solidFill>
                <a:latin typeface="Exo 2"/>
                <a:ea typeface="Exo 2"/>
                <a:cs typeface="Exo 2"/>
                <a:sym typeface="Exo 2"/>
              </a:rPr>
              <a:t>STOP</a:t>
            </a:r>
            <a:endParaRPr b="1" sz="1200">
              <a:solidFill>
                <a:srgbClr val="FFFFFF"/>
              </a:solidFill>
              <a:latin typeface="Exo 2"/>
              <a:ea typeface="Exo 2"/>
              <a:cs typeface="Exo 2"/>
              <a:sym typeface="Exo 2"/>
            </a:endParaRPr>
          </a:p>
          <a:p>
            <a:pPr indent="0" lvl="0" marL="0" rtl="0" algn="ctr">
              <a:lnSpc>
                <a:spcPct val="100000"/>
              </a:lnSpc>
              <a:spcBef>
                <a:spcPts val="0"/>
              </a:spcBef>
              <a:spcAft>
                <a:spcPts val="0"/>
              </a:spcAft>
              <a:buNone/>
            </a:pPr>
            <a:r>
              <a:rPr b="1" lang="en" sz="1200">
                <a:solidFill>
                  <a:srgbClr val="FFFFFF"/>
                </a:solidFill>
                <a:latin typeface="Exo 2"/>
                <a:ea typeface="Exo 2"/>
                <a:cs typeface="Exo 2"/>
                <a:sym typeface="Exo 2"/>
              </a:rPr>
              <a:t>WORDS</a:t>
            </a:r>
            <a:endParaRPr b="1" sz="1200">
              <a:solidFill>
                <a:srgbClr val="FFFFFF"/>
              </a:solidFill>
              <a:latin typeface="Exo 2"/>
              <a:ea typeface="Exo 2"/>
              <a:cs typeface="Exo 2"/>
              <a:sym typeface="Exo 2"/>
            </a:endParaRPr>
          </a:p>
        </p:txBody>
      </p:sp>
      <p:sp>
        <p:nvSpPr>
          <p:cNvPr id="279" name="Google Shape;279;p32"/>
          <p:cNvSpPr txBox="1"/>
          <p:nvPr/>
        </p:nvSpPr>
        <p:spPr>
          <a:xfrm>
            <a:off x="3985676" y="3826494"/>
            <a:ext cx="12330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Parsing out the publisher data </a:t>
            </a:r>
            <a:r>
              <a:rPr lang="en" sz="1000">
                <a:solidFill>
                  <a:schemeClr val="dk1"/>
                </a:solidFill>
                <a:latin typeface="Roboto Condensed Light"/>
                <a:ea typeface="Roboto Condensed Light"/>
                <a:cs typeface="Roboto Condensed Light"/>
                <a:sym typeface="Roboto Condensed Light"/>
              </a:rPr>
              <a:t>embedded</a:t>
            </a:r>
            <a:r>
              <a:rPr lang="en" sz="1000">
                <a:solidFill>
                  <a:schemeClr val="dk1"/>
                </a:solidFill>
                <a:latin typeface="Roboto Condensed Light"/>
                <a:ea typeface="Roboto Condensed Light"/>
                <a:cs typeface="Roboto Condensed Light"/>
                <a:sym typeface="Roboto Condensed Light"/>
              </a:rPr>
              <a:t> within the text</a:t>
            </a:r>
            <a:endParaRPr sz="1000">
              <a:solidFill>
                <a:schemeClr val="dk1"/>
              </a:solidFill>
              <a:latin typeface="Roboto Condensed Light"/>
              <a:ea typeface="Roboto Condensed Light"/>
              <a:cs typeface="Roboto Condensed Light"/>
              <a:sym typeface="Roboto Condensed Light"/>
            </a:endParaRPr>
          </a:p>
        </p:txBody>
      </p:sp>
      <p:sp>
        <p:nvSpPr>
          <p:cNvPr id="280" name="Google Shape;280;p32"/>
          <p:cNvSpPr txBox="1"/>
          <p:nvPr/>
        </p:nvSpPr>
        <p:spPr>
          <a:xfrm>
            <a:off x="6982751" y="3826494"/>
            <a:ext cx="12330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Removing words that will not add value to the NLP analysis</a:t>
            </a:r>
            <a:endParaRPr sz="1000">
              <a:solidFill>
                <a:schemeClr val="dk1"/>
              </a:solidFill>
              <a:latin typeface="Roboto Condensed Light"/>
              <a:ea typeface="Roboto Condensed Light"/>
              <a:cs typeface="Roboto Condensed Light"/>
              <a:sym typeface="Roboto Condensed Light"/>
            </a:endParaRPr>
          </a:p>
        </p:txBody>
      </p:sp>
      <p:sp>
        <p:nvSpPr>
          <p:cNvPr id="281" name="Google Shape;281;p32"/>
          <p:cNvSpPr txBox="1"/>
          <p:nvPr/>
        </p:nvSpPr>
        <p:spPr>
          <a:xfrm>
            <a:off x="4854875" y="1163550"/>
            <a:ext cx="18279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Cleaning the data for processing, e.g. converting to all lowercase, removing links, line breaks, etc.</a:t>
            </a:r>
            <a:endParaRPr sz="1000">
              <a:solidFill>
                <a:schemeClr val="dk1"/>
              </a:solidFill>
              <a:latin typeface="Roboto Condensed Light"/>
              <a:ea typeface="Roboto Condensed Light"/>
              <a:cs typeface="Roboto Condensed Light"/>
              <a:sym typeface="Roboto Condensed Light"/>
            </a:endParaRPr>
          </a:p>
        </p:txBody>
      </p:sp>
      <p:sp>
        <p:nvSpPr>
          <p:cNvPr id="282" name="Google Shape;282;p32"/>
          <p:cNvSpPr txBox="1"/>
          <p:nvPr/>
        </p:nvSpPr>
        <p:spPr>
          <a:xfrm>
            <a:off x="2482101" y="1239756"/>
            <a:ext cx="12330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Converting date to datetime format</a:t>
            </a:r>
            <a:endParaRPr sz="1000">
              <a:solidFill>
                <a:schemeClr val="dk1"/>
              </a:solidFill>
              <a:latin typeface="Roboto Condensed Light"/>
              <a:ea typeface="Roboto Condensed Light"/>
              <a:cs typeface="Roboto Condensed Light"/>
              <a:sym typeface="Roboto Condensed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3"/>
          <p:cNvSpPr/>
          <p:nvPr/>
        </p:nvSpPr>
        <p:spPr>
          <a:xfrm>
            <a:off x="1203312" y="2797825"/>
            <a:ext cx="1486200" cy="9462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3"/>
          <p:cNvSpPr txBox="1"/>
          <p:nvPr/>
        </p:nvSpPr>
        <p:spPr>
          <a:xfrm>
            <a:off x="1197690" y="3437488"/>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a:solidFill>
                <a:schemeClr val="lt1"/>
              </a:solidFill>
              <a:latin typeface="Exo 2"/>
              <a:ea typeface="Exo 2"/>
              <a:cs typeface="Exo 2"/>
              <a:sym typeface="Exo 2"/>
            </a:endParaRPr>
          </a:p>
          <a:p>
            <a:pPr indent="0" lvl="0" marL="0" rtl="0" algn="ctr">
              <a:spcBef>
                <a:spcPts val="0"/>
              </a:spcBef>
              <a:spcAft>
                <a:spcPts val="0"/>
              </a:spcAft>
              <a:buNone/>
            </a:pPr>
            <a:r>
              <a:t/>
            </a:r>
            <a:endParaRPr b="1">
              <a:solidFill>
                <a:schemeClr val="lt1"/>
              </a:solidFill>
              <a:latin typeface="Exo 2"/>
              <a:ea typeface="Exo 2"/>
              <a:cs typeface="Exo 2"/>
              <a:sym typeface="Exo 2"/>
            </a:endParaRPr>
          </a:p>
          <a:p>
            <a:pPr indent="0" lvl="0" marL="0" rtl="0" algn="ctr">
              <a:spcBef>
                <a:spcPts val="0"/>
              </a:spcBef>
              <a:spcAft>
                <a:spcPts val="0"/>
              </a:spcAft>
              <a:buNone/>
            </a:pPr>
            <a:r>
              <a:rPr b="1" lang="en">
                <a:solidFill>
                  <a:schemeClr val="lt1"/>
                </a:solidFill>
                <a:latin typeface="Exo 2"/>
                <a:ea typeface="Exo 2"/>
                <a:cs typeface="Exo 2"/>
                <a:sym typeface="Exo 2"/>
              </a:rPr>
              <a:t>Named</a:t>
            </a:r>
            <a:endParaRPr b="1">
              <a:solidFill>
                <a:schemeClr val="lt1"/>
              </a:solidFill>
              <a:latin typeface="Exo 2"/>
              <a:ea typeface="Exo 2"/>
              <a:cs typeface="Exo 2"/>
              <a:sym typeface="Exo 2"/>
            </a:endParaRPr>
          </a:p>
          <a:p>
            <a:pPr indent="0" lvl="0" marL="0" rtl="0" algn="ctr">
              <a:spcBef>
                <a:spcPts val="0"/>
              </a:spcBef>
              <a:spcAft>
                <a:spcPts val="0"/>
              </a:spcAft>
              <a:buNone/>
            </a:pPr>
            <a:r>
              <a:rPr b="1" lang="en">
                <a:solidFill>
                  <a:schemeClr val="lt1"/>
                </a:solidFill>
                <a:latin typeface="Exo 2"/>
                <a:ea typeface="Exo 2"/>
                <a:cs typeface="Exo 2"/>
                <a:sym typeface="Exo 2"/>
              </a:rPr>
              <a:t>Entity Recognition</a:t>
            </a:r>
            <a:endParaRPr b="1">
              <a:solidFill>
                <a:schemeClr val="lt1"/>
              </a:solidFill>
              <a:latin typeface="Exo 2"/>
              <a:ea typeface="Exo 2"/>
              <a:cs typeface="Exo 2"/>
              <a:sym typeface="Exo 2"/>
            </a:endParaRPr>
          </a:p>
          <a:p>
            <a:pPr indent="0" lvl="0" marL="0" rtl="0" algn="ctr">
              <a:spcBef>
                <a:spcPts val="0"/>
              </a:spcBef>
              <a:spcAft>
                <a:spcPts val="0"/>
              </a:spcAft>
              <a:buNone/>
            </a:pPr>
            <a:r>
              <a:t/>
            </a:r>
            <a:endParaRPr b="1">
              <a:solidFill>
                <a:schemeClr val="lt1"/>
              </a:solidFill>
              <a:latin typeface="Exo 2"/>
              <a:ea typeface="Exo 2"/>
              <a:cs typeface="Exo 2"/>
              <a:sym typeface="Exo 2"/>
            </a:endParaRPr>
          </a:p>
        </p:txBody>
      </p:sp>
      <p:sp>
        <p:nvSpPr>
          <p:cNvPr id="289" name="Google Shape;289;p33"/>
          <p:cNvSpPr/>
          <p:nvPr/>
        </p:nvSpPr>
        <p:spPr>
          <a:xfrm>
            <a:off x="6592500" y="2797825"/>
            <a:ext cx="1486200" cy="9462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3"/>
          <p:cNvSpPr txBox="1"/>
          <p:nvPr/>
        </p:nvSpPr>
        <p:spPr>
          <a:xfrm>
            <a:off x="6531411" y="3074563"/>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Exo 2"/>
                <a:ea typeface="Exo 2"/>
                <a:cs typeface="Exo 2"/>
                <a:sym typeface="Exo 2"/>
              </a:rPr>
              <a:t>Feature</a:t>
            </a:r>
            <a:endParaRPr b="1">
              <a:solidFill>
                <a:schemeClr val="lt1"/>
              </a:solidFill>
              <a:latin typeface="Exo 2"/>
              <a:ea typeface="Exo 2"/>
              <a:cs typeface="Exo 2"/>
              <a:sym typeface="Exo 2"/>
            </a:endParaRPr>
          </a:p>
          <a:p>
            <a:pPr indent="0" lvl="0" marL="0" rtl="0" algn="ctr">
              <a:spcBef>
                <a:spcPts val="0"/>
              </a:spcBef>
              <a:spcAft>
                <a:spcPts val="0"/>
              </a:spcAft>
              <a:buNone/>
            </a:pPr>
            <a:r>
              <a:rPr b="1" lang="en">
                <a:solidFill>
                  <a:schemeClr val="lt1"/>
                </a:solidFill>
                <a:latin typeface="Exo 2"/>
                <a:ea typeface="Exo 2"/>
                <a:cs typeface="Exo 2"/>
                <a:sym typeface="Exo 2"/>
              </a:rPr>
              <a:t>Extraction</a:t>
            </a:r>
            <a:endParaRPr b="1">
              <a:solidFill>
                <a:schemeClr val="lt1"/>
              </a:solidFill>
              <a:latin typeface="Exo 2"/>
              <a:ea typeface="Exo 2"/>
              <a:cs typeface="Exo 2"/>
              <a:sym typeface="Exo 2"/>
            </a:endParaRPr>
          </a:p>
        </p:txBody>
      </p:sp>
      <p:cxnSp>
        <p:nvCxnSpPr>
          <p:cNvPr id="291" name="Google Shape;291;p33"/>
          <p:cNvCxnSpPr>
            <a:stCxn id="292" idx="2"/>
            <a:endCxn id="293" idx="3"/>
          </p:cNvCxnSpPr>
          <p:nvPr/>
        </p:nvCxnSpPr>
        <p:spPr>
          <a:xfrm rot="5400000">
            <a:off x="4259175" y="2881675"/>
            <a:ext cx="704700" cy="2100"/>
          </a:xfrm>
          <a:prstGeom prst="curvedConnector3">
            <a:avLst>
              <a:gd fmla="val 50005" name="adj1"/>
            </a:avLst>
          </a:prstGeom>
          <a:noFill/>
          <a:ln cap="flat" cmpd="sng" w="9525">
            <a:solidFill>
              <a:schemeClr val="dk1"/>
            </a:solidFill>
            <a:prstDash val="solid"/>
            <a:round/>
            <a:headEnd len="med" w="med" type="none"/>
            <a:tailEnd len="med" w="med" type="none"/>
          </a:ln>
        </p:spPr>
      </p:cxnSp>
      <p:sp>
        <p:nvSpPr>
          <p:cNvPr id="294" name="Google Shape;294;p33"/>
          <p:cNvSpPr/>
          <p:nvPr/>
        </p:nvSpPr>
        <p:spPr>
          <a:xfrm>
            <a:off x="3079550" y="1696600"/>
            <a:ext cx="3055500" cy="833700"/>
          </a:xfrm>
          <a:prstGeom prst="snip2DiagRect">
            <a:avLst>
              <a:gd fmla="val 0" name="adj1"/>
              <a:gd fmla="val 16667"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5" name="Google Shape;295;p33"/>
          <p:cNvCxnSpPr>
            <a:stCxn id="294" idx="2"/>
            <a:endCxn id="287" idx="3"/>
          </p:cNvCxnSpPr>
          <p:nvPr/>
        </p:nvCxnSpPr>
        <p:spPr>
          <a:xfrm flipH="1">
            <a:off x="1946450" y="2113450"/>
            <a:ext cx="1133100" cy="684300"/>
          </a:xfrm>
          <a:prstGeom prst="bentConnector2">
            <a:avLst/>
          </a:prstGeom>
          <a:noFill/>
          <a:ln cap="flat" cmpd="sng" w="9525">
            <a:solidFill>
              <a:schemeClr val="dk2"/>
            </a:solidFill>
            <a:prstDash val="solid"/>
            <a:round/>
            <a:headEnd len="med" w="med" type="none"/>
            <a:tailEnd len="med" w="med" type="none"/>
          </a:ln>
        </p:spPr>
      </p:cxnSp>
      <p:cxnSp>
        <p:nvCxnSpPr>
          <p:cNvPr id="296" name="Google Shape;296;p33"/>
          <p:cNvCxnSpPr>
            <a:stCxn id="294" idx="0"/>
            <a:endCxn id="289" idx="3"/>
          </p:cNvCxnSpPr>
          <p:nvPr/>
        </p:nvCxnSpPr>
        <p:spPr>
          <a:xfrm>
            <a:off x="6135050" y="2113450"/>
            <a:ext cx="1200600" cy="684300"/>
          </a:xfrm>
          <a:prstGeom prst="bentConnector2">
            <a:avLst/>
          </a:prstGeom>
          <a:noFill/>
          <a:ln cap="flat" cmpd="sng" w="9525">
            <a:solidFill>
              <a:schemeClr val="dk2"/>
            </a:solidFill>
            <a:prstDash val="solid"/>
            <a:round/>
            <a:headEnd len="med" w="med" type="none"/>
            <a:tailEnd len="med" w="med" type="none"/>
          </a:ln>
        </p:spPr>
      </p:cxnSp>
      <p:sp>
        <p:nvSpPr>
          <p:cNvPr id="292" name="Google Shape;292;p33"/>
          <p:cNvSpPr txBox="1"/>
          <p:nvPr/>
        </p:nvSpPr>
        <p:spPr>
          <a:xfrm>
            <a:off x="3178575" y="1705975"/>
            <a:ext cx="28680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dk1"/>
                </a:solidFill>
                <a:latin typeface="Exo 2"/>
                <a:ea typeface="Exo 2"/>
                <a:cs typeface="Exo 2"/>
                <a:sym typeface="Exo 2"/>
              </a:rPr>
              <a:t>Methods</a:t>
            </a:r>
            <a:endParaRPr b="1" sz="1900">
              <a:solidFill>
                <a:schemeClr val="dk1"/>
              </a:solidFill>
              <a:latin typeface="Exo 2"/>
              <a:ea typeface="Exo 2"/>
              <a:cs typeface="Exo 2"/>
              <a:sym typeface="Exo 2"/>
            </a:endParaRPr>
          </a:p>
        </p:txBody>
      </p:sp>
      <p:sp>
        <p:nvSpPr>
          <p:cNvPr id="297" name="Google Shape;297;p33"/>
          <p:cNvSpPr txBox="1"/>
          <p:nvPr>
            <p:ph type="ctrTitle"/>
          </p:nvPr>
        </p:nvSpPr>
        <p:spPr>
          <a:xfrm>
            <a:off x="739150" y="122450"/>
            <a:ext cx="75594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300"/>
              <a:t>Data Processing</a:t>
            </a:r>
            <a:endParaRPr sz="2300"/>
          </a:p>
        </p:txBody>
      </p:sp>
      <p:sp>
        <p:nvSpPr>
          <p:cNvPr id="293" name="Google Shape;293;p33"/>
          <p:cNvSpPr/>
          <p:nvPr/>
        </p:nvSpPr>
        <p:spPr>
          <a:xfrm>
            <a:off x="3867362" y="3235150"/>
            <a:ext cx="1486200" cy="9462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3"/>
          <p:cNvSpPr txBox="1"/>
          <p:nvPr/>
        </p:nvSpPr>
        <p:spPr>
          <a:xfrm>
            <a:off x="3853475" y="3569475"/>
            <a:ext cx="14862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Exo 2"/>
                <a:ea typeface="Exo 2"/>
                <a:cs typeface="Exo 2"/>
                <a:sym typeface="Exo 2"/>
              </a:rPr>
              <a:t>N-Gram </a:t>
            </a:r>
            <a:endParaRPr b="1">
              <a:solidFill>
                <a:schemeClr val="lt1"/>
              </a:solidFill>
              <a:latin typeface="Exo 2"/>
              <a:ea typeface="Exo 2"/>
              <a:cs typeface="Exo 2"/>
              <a:sym typeface="Exo 2"/>
            </a:endParaRPr>
          </a:p>
          <a:p>
            <a:pPr indent="0" lvl="0" marL="0" rtl="0" algn="ctr">
              <a:spcBef>
                <a:spcPts val="0"/>
              </a:spcBef>
              <a:spcAft>
                <a:spcPts val="0"/>
              </a:spcAft>
              <a:buNone/>
            </a:pPr>
            <a:r>
              <a:rPr b="1" lang="en">
                <a:solidFill>
                  <a:schemeClr val="lt1"/>
                </a:solidFill>
                <a:latin typeface="Exo 2"/>
                <a:ea typeface="Exo 2"/>
                <a:cs typeface="Exo 2"/>
                <a:sym typeface="Exo 2"/>
              </a:rPr>
              <a:t>Analysis</a:t>
            </a:r>
            <a:endParaRPr b="1">
              <a:solidFill>
                <a:schemeClr val="lt1"/>
              </a:solidFill>
              <a:latin typeface="Exo 2"/>
              <a:ea typeface="Exo 2"/>
              <a:cs typeface="Exo 2"/>
              <a:sym typeface="Exo 2"/>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4"/>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NLP METHODS</a:t>
            </a:r>
            <a:endParaRPr/>
          </a:p>
        </p:txBody>
      </p:sp>
      <p:sp>
        <p:nvSpPr>
          <p:cNvPr id="304" name="Google Shape;304;p34"/>
          <p:cNvSpPr txBox="1"/>
          <p:nvPr>
            <p:ph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cxnSp>
        <p:nvCxnSpPr>
          <p:cNvPr id="305" name="Google Shape;305;p34"/>
          <p:cNvCxnSpPr/>
          <p:nvPr/>
        </p:nvCxnSpPr>
        <p:spPr>
          <a:xfrm>
            <a:off x="0" y="2737950"/>
            <a:ext cx="1676700" cy="0"/>
          </a:xfrm>
          <a:prstGeom prst="straightConnector1">
            <a:avLst/>
          </a:prstGeom>
          <a:noFill/>
          <a:ln cap="flat" cmpd="sng" w="9525">
            <a:solidFill>
              <a:schemeClr val="dk1"/>
            </a:solidFill>
            <a:prstDash val="solid"/>
            <a:round/>
            <a:headEnd len="med" w="med" type="none"/>
            <a:tailEnd len="med" w="med" type="none"/>
          </a:ln>
        </p:spPr>
      </p:cxnSp>
      <p:sp>
        <p:nvSpPr>
          <p:cNvPr id="306" name="Google Shape;306;p34"/>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p>
            <a:pPr indent="-209550" lvl="0" marL="241300" rtl="0" algn="l">
              <a:lnSpc>
                <a:spcPct val="115000"/>
              </a:lnSpc>
              <a:spcBef>
                <a:spcPts val="300"/>
              </a:spcBef>
              <a:spcAft>
                <a:spcPts val="0"/>
              </a:spcAft>
              <a:buClr>
                <a:schemeClr val="dk1"/>
              </a:buClr>
              <a:buSzPts val="1300"/>
              <a:buFont typeface="Roboto Condensed"/>
              <a:buChar char="■"/>
            </a:pPr>
            <a:r>
              <a:rPr b="1" lang="en" sz="1300">
                <a:latin typeface="Roboto Condensed"/>
                <a:ea typeface="Roboto Condensed"/>
                <a:cs typeface="Roboto Condensed"/>
                <a:sym typeface="Roboto Condensed"/>
              </a:rPr>
              <a:t>Topic Modeling</a:t>
            </a:r>
            <a:endParaRPr b="1" sz="1300">
              <a:latin typeface="Roboto Condensed"/>
              <a:ea typeface="Roboto Condensed"/>
              <a:cs typeface="Roboto Condensed"/>
              <a:sym typeface="Roboto Condensed"/>
            </a:endParaRPr>
          </a:p>
          <a:p>
            <a:pPr indent="-209550" lvl="0" marL="241300" rtl="0" algn="l">
              <a:lnSpc>
                <a:spcPct val="115000"/>
              </a:lnSpc>
              <a:spcBef>
                <a:spcPts val="300"/>
              </a:spcBef>
              <a:spcAft>
                <a:spcPts val="0"/>
              </a:spcAft>
              <a:buClr>
                <a:schemeClr val="dk1"/>
              </a:buClr>
              <a:buSzPts val="1300"/>
              <a:buFont typeface="Roboto Condensed"/>
              <a:buChar char="■"/>
            </a:pPr>
            <a:r>
              <a:rPr b="1" lang="en" sz="1300">
                <a:latin typeface="Roboto Condensed"/>
                <a:ea typeface="Roboto Condensed"/>
                <a:cs typeface="Roboto Condensed"/>
                <a:sym typeface="Roboto Condensed"/>
              </a:rPr>
              <a:t>Text Classification</a:t>
            </a:r>
            <a:endParaRPr b="1" sz="1300">
              <a:latin typeface="Roboto Condensed"/>
              <a:ea typeface="Roboto Condensed"/>
              <a:cs typeface="Roboto Condensed"/>
              <a:sym typeface="Roboto Condensed"/>
            </a:endParaRPr>
          </a:p>
        </p:txBody>
      </p:sp>
    </p:spTree>
  </p:cSld>
  <p:clrMapOvr>
    <a:masterClrMapping/>
  </p:clrMapOvr>
</p:sld>
</file>

<file path=ppt/theme/theme1.xml><?xml version="1.0" encoding="utf-8"?>
<a:theme xmlns:a="http://schemas.openxmlformats.org/drawingml/2006/main" xmlns:r="http://schemas.openxmlformats.org/officeDocument/2006/relationships" name="Tech Newsletter by Slidesgo">
  <a:themeElements>
    <a:clrScheme name="Simple Light">
      <a:dk1>
        <a:srgbClr val="434343"/>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